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Noto Sans KR"/>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otoSansKR-bold.fntdata"/><Relationship Id="rId16" Type="http://schemas.openxmlformats.org/officeDocument/2006/relationships/slide" Target="slides/slide11.xml"/><Relationship Id="rId38" Type="http://schemas.openxmlformats.org/officeDocument/2006/relationships/font" Target="fonts/NotoSansK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20e289617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20e289617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20e289617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20e289617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0e289617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20e289617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20e2896175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20e2896175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20e2896175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20e2896175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1d1ed067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1d1ed067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1d1ed0673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1d1ed0673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0e289617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20e289617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d1ed0673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d1ed0673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0e2896175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20e2896175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20e28961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20e28961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d1ed0673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d1ed0673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2100367d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2100367d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20e2896175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20e2896175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d1ed0673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d1ed0673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2100367d5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2100367d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1d1ed0673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1d1ed0673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1d1ed0673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1d1ed0673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20e289617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20e289617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d1ed0673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d1ed0673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d1ed0673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1d1ed0673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20e2896175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20e2896175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20e2896175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20e2896175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2100367d5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2100367d5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2100367d5e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2100367d5e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20e289617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20e289617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20e289617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20e289617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0e289617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20e2896175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20e289617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20e289617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20e2896175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20e2896175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20e289617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20e289617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8.png"/><Relationship Id="rId5" Type="http://schemas.openxmlformats.org/officeDocument/2006/relationships/image" Target="../media/image25.png"/><Relationship Id="rId6"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hyperlink" Target="http://drive.google.com/file/d/1nGafLqUR9W1WHyvoUGqbiywvq59FFlVa/view" TargetMode="External"/><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hyperlink" Target="http://drive.google.com/file/d/1irpmtcSpM7JYFVi7G5-KuOlzoxGy1Cs3/view" TargetMode="External"/><Relationship Id="rId5" Type="http://schemas.openxmlformats.org/officeDocument/2006/relationships/image" Target="../media/image3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hyperlink" Target="http://drive.google.com/file/d/1SgUAIJrvRdifwXCO3tlOJEhdRy-rhajE/view" TargetMode="External"/><Relationship Id="rId5"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hyperlink" Target="http://drive.google.com/file/d/1C8isguVD4GYyAr0Tuz5o3MQvDyTV-4zW/view" TargetMode="External"/><Relationship Id="rId5"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hyperlink" Target="http://drive.google.com/file/d/1p7VMN-6saWJZap9uNPNaIjP85HBxQyfj/view" TargetMode="External"/><Relationship Id="rId5"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hyperlink" Target="http://drive.google.com/file/d/1_RFl6Zks6c7gCJKU1QIKw0mSi48LZqgj/view" TargetMode="External"/><Relationship Id="rId5" Type="http://schemas.openxmlformats.org/officeDocument/2006/relationships/image" Target="../media/image4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hyperlink" Target="http://drive.google.com/file/d/1ziKE_dXODmOXFkUMeHSEg3-YhzMpnVl_/view" TargetMode="External"/><Relationship Id="rId5" Type="http://schemas.openxmlformats.org/officeDocument/2006/relationships/image" Target="../media/image3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52.png"/><Relationship Id="rId5" Type="http://schemas.openxmlformats.org/officeDocument/2006/relationships/image" Target="../media/image45.png"/><Relationship Id="rId6"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8.jpg"/><Relationship Id="rId6"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0.png"/><Relationship Id="rId9" Type="http://schemas.openxmlformats.org/officeDocument/2006/relationships/image" Target="../media/image26.png"/><Relationship Id="rId5" Type="http://schemas.openxmlformats.org/officeDocument/2006/relationships/image" Target="../media/image35.png"/><Relationship Id="rId6" Type="http://schemas.openxmlformats.org/officeDocument/2006/relationships/image" Target="../media/image19.png"/><Relationship Id="rId7" Type="http://schemas.openxmlformats.org/officeDocument/2006/relationships/image" Target="../media/image34.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891775" y="1392050"/>
            <a:ext cx="5969400" cy="1108200"/>
          </a:xfrm>
          <a:prstGeom prst="rect">
            <a:avLst/>
          </a:prstGeom>
        </p:spPr>
        <p:txBody>
          <a:bodyPr anchorCtr="0" anchor="ctr" bIns="91425" lIns="91425" spcFirstLastPara="1" rIns="91425" wrap="square" tIns="91425">
            <a:spAutoFit/>
          </a:bodyPr>
          <a:lstStyle/>
          <a:p>
            <a:pPr indent="0" lvl="0" marL="0" rtl="0" algn="r">
              <a:spcBef>
                <a:spcPts val="0"/>
              </a:spcBef>
              <a:spcAft>
                <a:spcPts val="0"/>
              </a:spcAft>
              <a:buNone/>
            </a:pPr>
            <a:r>
              <a:rPr b="1" lang="ko" sz="3000">
                <a:latin typeface="Noto Sans KR"/>
                <a:ea typeface="Noto Sans KR"/>
                <a:cs typeface="Noto Sans KR"/>
                <a:sym typeface="Noto Sans KR"/>
              </a:rPr>
              <a:t>STM32F746을 이용한 Cafe Order System 구현</a:t>
            </a:r>
            <a:endParaRPr b="1" sz="3000">
              <a:latin typeface="Noto Sans KR"/>
              <a:ea typeface="Noto Sans KR"/>
              <a:cs typeface="Noto Sans KR"/>
              <a:sym typeface="Noto Sans KR"/>
            </a:endParaRPr>
          </a:p>
        </p:txBody>
      </p:sp>
      <p:sp>
        <p:nvSpPr>
          <p:cNvPr id="55" name="Google Shape;55;p13"/>
          <p:cNvSpPr txBox="1"/>
          <p:nvPr/>
        </p:nvSpPr>
        <p:spPr>
          <a:xfrm>
            <a:off x="7102275" y="4444075"/>
            <a:ext cx="1911300" cy="6465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500">
                <a:solidFill>
                  <a:schemeClr val="dk1"/>
                </a:solidFill>
                <a:latin typeface="Noto Sans KR"/>
                <a:ea typeface="Noto Sans KR"/>
                <a:cs typeface="Noto Sans KR"/>
                <a:sym typeface="Noto Sans KR"/>
              </a:rPr>
              <a:t>KOSTA 290기 노현</a:t>
            </a:r>
            <a:endParaRPr b="1" sz="1500">
              <a:solidFill>
                <a:schemeClr val="dk1"/>
              </a:solidFill>
              <a:latin typeface="Noto Sans KR"/>
              <a:ea typeface="Noto Sans KR"/>
              <a:cs typeface="Noto Sans KR"/>
              <a:sym typeface="Noto Sans KR"/>
            </a:endParaRPr>
          </a:p>
          <a:p>
            <a:pPr indent="0" lvl="0" marL="0" rtl="0" algn="r">
              <a:spcBef>
                <a:spcPts val="0"/>
              </a:spcBef>
              <a:spcAft>
                <a:spcPts val="0"/>
              </a:spcAft>
              <a:buNone/>
            </a:pPr>
            <a:r>
              <a:rPr b="1" lang="ko" sz="1500">
                <a:solidFill>
                  <a:schemeClr val="dk1"/>
                </a:solidFill>
                <a:latin typeface="Noto Sans KR"/>
                <a:ea typeface="Noto Sans KR"/>
                <a:cs typeface="Noto Sans KR"/>
                <a:sym typeface="Noto Sans KR"/>
              </a:rPr>
              <a:t>24.11.04 - 12.09</a:t>
            </a:r>
            <a:endParaRPr b="1" sz="1500">
              <a:solidFill>
                <a:schemeClr val="dk1"/>
              </a:solidFill>
              <a:latin typeface="Noto Sans KR"/>
              <a:ea typeface="Noto Sans KR"/>
              <a:cs typeface="Noto Sans KR"/>
              <a:sym typeface="Noto Sans KR"/>
            </a:endParaRPr>
          </a:p>
        </p:txBody>
      </p:sp>
      <p:sp>
        <p:nvSpPr>
          <p:cNvPr id="56" name="Google Shape;56;p13"/>
          <p:cNvSpPr txBox="1"/>
          <p:nvPr/>
        </p:nvSpPr>
        <p:spPr>
          <a:xfrm>
            <a:off x="152400" y="115025"/>
            <a:ext cx="12897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57" name="Google Shape;57;p13"/>
          <p:cNvSpPr/>
          <p:nvPr/>
        </p:nvSpPr>
        <p:spPr>
          <a:xfrm>
            <a:off x="432000" y="42751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 name="Google Shape;58;p13"/>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 name="Google Shape;59;p13"/>
          <p:cNvPicPr preferRelativeResize="0"/>
          <p:nvPr/>
        </p:nvPicPr>
        <p:blipFill>
          <a:blip r:embed="rId3">
            <a:alphaModFix/>
          </a:blip>
          <a:stretch>
            <a:fillRect/>
          </a:stretch>
        </p:blipFill>
        <p:spPr>
          <a:xfrm>
            <a:off x="2235850" y="1451812"/>
            <a:ext cx="579725" cy="579725"/>
          </a:xfrm>
          <a:prstGeom prst="rect">
            <a:avLst/>
          </a:prstGeom>
          <a:noFill/>
          <a:ln>
            <a:noFill/>
          </a:ln>
        </p:spPr>
      </p:pic>
      <p:pic>
        <p:nvPicPr>
          <p:cNvPr id="60" name="Google Shape;60;p13"/>
          <p:cNvPicPr preferRelativeResize="0"/>
          <p:nvPr/>
        </p:nvPicPr>
        <p:blipFill>
          <a:blip r:embed="rId4">
            <a:alphaModFix/>
          </a:blip>
          <a:stretch>
            <a:fillRect/>
          </a:stretch>
        </p:blipFill>
        <p:spPr>
          <a:xfrm>
            <a:off x="6574875" y="4477463"/>
            <a:ext cx="579725" cy="5797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198" name="Google Shape;198;p22"/>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22"/>
          <p:cNvSpPr txBox="1"/>
          <p:nvPr/>
        </p:nvSpPr>
        <p:spPr>
          <a:xfrm>
            <a:off x="6393975" y="115200"/>
            <a:ext cx="2489700" cy="36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Board Boot</a:t>
            </a:r>
            <a:endParaRPr b="1" sz="1200">
              <a:solidFill>
                <a:schemeClr val="dk1"/>
              </a:solidFill>
              <a:latin typeface="Noto Sans KR"/>
              <a:ea typeface="Noto Sans KR"/>
              <a:cs typeface="Noto Sans KR"/>
              <a:sym typeface="Noto Sans KR"/>
            </a:endParaRPr>
          </a:p>
        </p:txBody>
      </p:sp>
      <p:sp>
        <p:nvSpPr>
          <p:cNvPr id="200" name="Google Shape;200;p22"/>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- 9 -</a:t>
            </a:r>
            <a:endParaRPr b="1" sz="1200">
              <a:latin typeface="Noto Sans KR"/>
              <a:ea typeface="Noto Sans KR"/>
              <a:cs typeface="Noto Sans KR"/>
              <a:sym typeface="Noto Sans KR"/>
            </a:endParaRPr>
          </a:p>
        </p:txBody>
      </p:sp>
      <p:sp>
        <p:nvSpPr>
          <p:cNvPr id="201" name="Google Shape;201;p22"/>
          <p:cNvSpPr txBox="1"/>
          <p:nvPr/>
        </p:nvSpPr>
        <p:spPr>
          <a:xfrm>
            <a:off x="1188000" y="809875"/>
            <a:ext cx="40812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Borad Boot</a:t>
            </a:r>
            <a:endParaRPr b="1" sz="2400">
              <a:solidFill>
                <a:schemeClr val="dk1"/>
              </a:solidFill>
              <a:latin typeface="Noto Sans KR"/>
              <a:ea typeface="Noto Sans KR"/>
              <a:cs typeface="Noto Sans KR"/>
              <a:sym typeface="Noto Sans KR"/>
            </a:endParaRPr>
          </a:p>
        </p:txBody>
      </p:sp>
      <p:pic>
        <p:nvPicPr>
          <p:cNvPr id="202" name="Google Shape;202;p22"/>
          <p:cNvPicPr preferRelativeResize="0"/>
          <p:nvPr/>
        </p:nvPicPr>
        <p:blipFill>
          <a:blip r:embed="rId3">
            <a:alphaModFix/>
          </a:blip>
          <a:stretch>
            <a:fillRect/>
          </a:stretch>
        </p:blipFill>
        <p:spPr>
          <a:xfrm>
            <a:off x="511200" y="781200"/>
            <a:ext cx="579600" cy="579600"/>
          </a:xfrm>
          <a:prstGeom prst="rect">
            <a:avLst/>
          </a:prstGeom>
          <a:noFill/>
          <a:ln>
            <a:noFill/>
          </a:ln>
        </p:spPr>
      </p:pic>
      <p:sp>
        <p:nvSpPr>
          <p:cNvPr id="203" name="Google Shape;203;p22"/>
          <p:cNvSpPr txBox="1"/>
          <p:nvPr/>
        </p:nvSpPr>
        <p:spPr>
          <a:xfrm>
            <a:off x="511200" y="1581300"/>
            <a:ext cx="5583900" cy="990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1500">
                <a:solidFill>
                  <a:schemeClr val="dk1"/>
                </a:solidFill>
                <a:latin typeface="Noto Sans KR"/>
                <a:ea typeface="Noto Sans KR"/>
                <a:cs typeface="Noto Sans KR"/>
                <a:sym typeface="Noto Sans KR"/>
              </a:rPr>
              <a:t>・ </a:t>
            </a:r>
            <a:r>
              <a:rPr b="1" lang="ko" sz="1500">
                <a:solidFill>
                  <a:schemeClr val="dk1"/>
                </a:solidFill>
                <a:latin typeface="Noto Sans KR"/>
                <a:ea typeface="Noto Sans KR"/>
                <a:cs typeface="Noto Sans KR"/>
                <a:sym typeface="Noto Sans KR"/>
              </a:rPr>
              <a:t>STM32F746 Board Boot / main.c</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전원 연결을 통해 보드가 부트됨</a:t>
            </a:r>
            <a:endParaRPr b="1" sz="13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System 초기화 및 FreeRTOS 실행 → Default Task, GUI_Task 실행</a:t>
            </a:r>
            <a:endParaRPr b="1">
              <a:solidFill>
                <a:schemeClr val="dk1"/>
              </a:solidFill>
              <a:latin typeface="Noto Sans KR"/>
              <a:ea typeface="Noto Sans KR"/>
              <a:cs typeface="Noto Sans KR"/>
              <a:sym typeface="Noto Sans KR"/>
            </a:endParaRPr>
          </a:p>
        </p:txBody>
      </p:sp>
      <p:sp>
        <p:nvSpPr>
          <p:cNvPr id="204" name="Google Shape;204;p22"/>
          <p:cNvSpPr txBox="1"/>
          <p:nvPr/>
        </p:nvSpPr>
        <p:spPr>
          <a:xfrm>
            <a:off x="511200" y="2571900"/>
            <a:ext cx="5583900" cy="66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Default Task → LWIP.Init(); → 보드에 IP 주소 할당</a:t>
            </a:r>
            <a:endParaRPr b="1" sz="13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a:solidFill>
                  <a:schemeClr val="dk1"/>
                </a:solidFill>
                <a:latin typeface="Noto Sans KR"/>
                <a:ea typeface="Noto Sans KR"/>
                <a:cs typeface="Noto Sans KR"/>
                <a:sym typeface="Noto Sans KR"/>
              </a:rPr>
              <a:t>GUI_Task </a:t>
            </a:r>
            <a:r>
              <a:rPr b="1" lang="ko" sz="1300">
                <a:solidFill>
                  <a:schemeClr val="dk1"/>
                </a:solidFill>
                <a:latin typeface="Noto Sans KR"/>
                <a:ea typeface="Noto Sans KR"/>
                <a:cs typeface="Noto Sans KR"/>
                <a:sym typeface="Noto Sans KR"/>
              </a:rPr>
              <a:t>→ TouchGFX로 설계한 GUI 실행</a:t>
            </a:r>
            <a:endParaRPr b="1">
              <a:solidFill>
                <a:schemeClr val="dk1"/>
              </a:solidFill>
              <a:latin typeface="Noto Sans KR"/>
              <a:ea typeface="Noto Sans KR"/>
              <a:cs typeface="Noto Sans KR"/>
              <a:sym typeface="Noto Sans KR"/>
            </a:endParaRPr>
          </a:p>
        </p:txBody>
      </p:sp>
      <p:sp>
        <p:nvSpPr>
          <p:cNvPr id="205" name="Google Shape;205;p22"/>
          <p:cNvSpPr txBox="1"/>
          <p:nvPr/>
        </p:nvSpPr>
        <p:spPr>
          <a:xfrm>
            <a:off x="432000" y="4441875"/>
            <a:ext cx="4318200" cy="476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900">
                <a:solidFill>
                  <a:schemeClr val="dk1"/>
                </a:solidFill>
                <a:latin typeface="Noto Sans KR"/>
                <a:ea typeface="Noto Sans KR"/>
                <a:cs typeface="Noto Sans KR"/>
                <a:sym typeface="Noto Sans KR"/>
              </a:rPr>
              <a:t>※ </a:t>
            </a:r>
            <a:r>
              <a:rPr b="1" lang="ko" sz="900">
                <a:solidFill>
                  <a:schemeClr val="dk1"/>
                </a:solidFill>
                <a:latin typeface="Noto Sans KR"/>
                <a:ea typeface="Noto Sans KR"/>
                <a:cs typeface="Noto Sans KR"/>
                <a:sym typeface="Noto Sans KR"/>
              </a:rPr>
              <a:t>LWIP : </a:t>
            </a:r>
            <a:r>
              <a:rPr b="1" lang="ko" sz="900">
                <a:solidFill>
                  <a:schemeClr val="dk1"/>
                </a:solidFill>
                <a:latin typeface="Noto Sans KR"/>
                <a:ea typeface="Noto Sans KR"/>
                <a:cs typeface="Noto Sans KR"/>
                <a:sym typeface="Noto Sans KR"/>
              </a:rPr>
              <a:t>Lightweight IP, </a:t>
            </a:r>
            <a:r>
              <a:rPr b="1" lang="ko" sz="900">
                <a:solidFill>
                  <a:schemeClr val="dk1"/>
                </a:solidFill>
                <a:latin typeface="Noto Sans KR"/>
                <a:ea typeface="Noto Sans KR"/>
                <a:cs typeface="Noto Sans KR"/>
                <a:sym typeface="Noto Sans KR"/>
              </a:rPr>
              <a:t>임베디드 시스템을 위한 경량화된 TCP/IP 네트워크 스택</a:t>
            </a:r>
            <a:endParaRPr b="1" sz="9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900">
                <a:solidFill>
                  <a:schemeClr val="dk1"/>
                </a:solidFill>
                <a:latin typeface="Noto Sans KR"/>
                <a:ea typeface="Noto Sans KR"/>
                <a:cs typeface="Noto Sans KR"/>
                <a:sym typeface="Noto Sans KR"/>
              </a:rPr>
              <a:t>메모리와 리소스가 제한된 환경에서 인터넷 프로토콜 기능을 제공하도록 설계.</a:t>
            </a:r>
            <a:endParaRPr b="1" sz="900">
              <a:solidFill>
                <a:schemeClr val="dk1"/>
              </a:solidFill>
              <a:latin typeface="Noto Sans KR"/>
              <a:ea typeface="Noto Sans KR"/>
              <a:cs typeface="Noto Sans KR"/>
              <a:sym typeface="Noto Sans KR"/>
            </a:endParaRPr>
          </a:p>
        </p:txBody>
      </p:sp>
      <p:pic>
        <p:nvPicPr>
          <p:cNvPr id="206" name="Google Shape;206;p22"/>
          <p:cNvPicPr preferRelativeResize="0"/>
          <p:nvPr/>
        </p:nvPicPr>
        <p:blipFill>
          <a:blip r:embed="rId4">
            <a:alphaModFix/>
          </a:blip>
          <a:stretch>
            <a:fillRect/>
          </a:stretch>
        </p:blipFill>
        <p:spPr>
          <a:xfrm>
            <a:off x="5225850" y="2800200"/>
            <a:ext cx="3486150" cy="200025"/>
          </a:xfrm>
          <a:prstGeom prst="rect">
            <a:avLst/>
          </a:prstGeom>
          <a:noFill/>
          <a:ln>
            <a:noFill/>
          </a:ln>
        </p:spPr>
      </p:pic>
      <p:pic>
        <p:nvPicPr>
          <p:cNvPr id="207" name="Google Shape;207;p22"/>
          <p:cNvPicPr preferRelativeResize="0"/>
          <p:nvPr/>
        </p:nvPicPr>
        <p:blipFill>
          <a:blip r:embed="rId5">
            <a:alphaModFix/>
          </a:blip>
          <a:stretch>
            <a:fillRect/>
          </a:stretch>
        </p:blipFill>
        <p:spPr>
          <a:xfrm>
            <a:off x="5016300" y="3150425"/>
            <a:ext cx="3695700" cy="200025"/>
          </a:xfrm>
          <a:prstGeom prst="rect">
            <a:avLst/>
          </a:prstGeom>
          <a:noFill/>
          <a:ln>
            <a:noFill/>
          </a:ln>
        </p:spPr>
      </p:pic>
      <p:pic>
        <p:nvPicPr>
          <p:cNvPr id="208" name="Google Shape;208;p22"/>
          <p:cNvPicPr preferRelativeResize="0"/>
          <p:nvPr/>
        </p:nvPicPr>
        <p:blipFill>
          <a:blip r:embed="rId6">
            <a:alphaModFix/>
          </a:blip>
          <a:stretch>
            <a:fillRect/>
          </a:stretch>
        </p:blipFill>
        <p:spPr>
          <a:xfrm>
            <a:off x="7111800" y="1529875"/>
            <a:ext cx="1600200" cy="866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3"/>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214" name="Google Shape;214;p23"/>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3"/>
          <p:cNvSpPr txBox="1"/>
          <p:nvPr/>
        </p:nvSpPr>
        <p:spPr>
          <a:xfrm>
            <a:off x="6834400" y="115200"/>
            <a:ext cx="20730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a:t>
            </a:r>
            <a:r>
              <a:rPr b="1" lang="ko" sz="1200">
                <a:solidFill>
                  <a:schemeClr val="dk1"/>
                </a:solidFill>
                <a:latin typeface="Noto Sans KR"/>
                <a:ea typeface="Noto Sans KR"/>
                <a:cs typeface="Noto Sans KR"/>
                <a:sym typeface="Noto Sans KR"/>
              </a:rPr>
              <a:t>스크린 구성</a:t>
            </a:r>
            <a:endParaRPr b="1" sz="1200">
              <a:solidFill>
                <a:schemeClr val="dk1"/>
              </a:solidFill>
              <a:latin typeface="Noto Sans KR"/>
              <a:ea typeface="Noto Sans KR"/>
              <a:cs typeface="Noto Sans KR"/>
              <a:sym typeface="Noto Sans KR"/>
            </a:endParaRPr>
          </a:p>
        </p:txBody>
      </p:sp>
      <p:sp>
        <p:nvSpPr>
          <p:cNvPr id="216" name="Google Shape;216;p23"/>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- 10 -</a:t>
            </a:r>
            <a:endParaRPr b="1" sz="1200">
              <a:latin typeface="Noto Sans KR"/>
              <a:ea typeface="Noto Sans KR"/>
              <a:cs typeface="Noto Sans KR"/>
              <a:sym typeface="Noto Sans KR"/>
            </a:endParaRPr>
          </a:p>
        </p:txBody>
      </p:sp>
      <p:sp>
        <p:nvSpPr>
          <p:cNvPr id="217" name="Google Shape;217;p23"/>
          <p:cNvSpPr txBox="1"/>
          <p:nvPr/>
        </p:nvSpPr>
        <p:spPr>
          <a:xfrm>
            <a:off x="1188000" y="809875"/>
            <a:ext cx="38061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a:t>
            </a:r>
            <a:r>
              <a:rPr b="1" lang="ko" sz="2400">
                <a:solidFill>
                  <a:schemeClr val="dk1"/>
                </a:solidFill>
                <a:latin typeface="Noto Sans KR"/>
                <a:ea typeface="Noto Sans KR"/>
                <a:cs typeface="Noto Sans KR"/>
                <a:sym typeface="Noto Sans KR"/>
              </a:rPr>
              <a:t>스크린 구성</a:t>
            </a:r>
            <a:endParaRPr b="1" sz="2400">
              <a:solidFill>
                <a:schemeClr val="dk1"/>
              </a:solidFill>
              <a:latin typeface="Noto Sans KR"/>
              <a:ea typeface="Noto Sans KR"/>
              <a:cs typeface="Noto Sans KR"/>
              <a:sym typeface="Noto Sans KR"/>
            </a:endParaRPr>
          </a:p>
        </p:txBody>
      </p:sp>
      <p:pic>
        <p:nvPicPr>
          <p:cNvPr id="218" name="Google Shape;218;p23"/>
          <p:cNvPicPr preferRelativeResize="0"/>
          <p:nvPr/>
        </p:nvPicPr>
        <p:blipFill>
          <a:blip r:embed="rId3">
            <a:alphaModFix/>
          </a:blip>
          <a:stretch>
            <a:fillRect/>
          </a:stretch>
        </p:blipFill>
        <p:spPr>
          <a:xfrm>
            <a:off x="511200" y="781200"/>
            <a:ext cx="579600" cy="579600"/>
          </a:xfrm>
          <a:prstGeom prst="rect">
            <a:avLst/>
          </a:prstGeom>
          <a:noFill/>
          <a:ln>
            <a:noFill/>
          </a:ln>
        </p:spPr>
      </p:pic>
      <p:sp>
        <p:nvSpPr>
          <p:cNvPr id="219" name="Google Shape;219;p23"/>
          <p:cNvSpPr txBox="1"/>
          <p:nvPr/>
        </p:nvSpPr>
        <p:spPr>
          <a:xfrm>
            <a:off x="358800" y="1581300"/>
            <a:ext cx="4713900" cy="990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1500">
                <a:solidFill>
                  <a:schemeClr val="dk1"/>
                </a:solidFill>
                <a:latin typeface="Noto Sans KR"/>
                <a:ea typeface="Noto Sans KR"/>
                <a:cs typeface="Noto Sans KR"/>
                <a:sym typeface="Noto Sans KR"/>
              </a:rPr>
              <a:t>・ </a:t>
            </a:r>
            <a:r>
              <a:rPr b="1" lang="ko" sz="1500">
                <a:solidFill>
                  <a:schemeClr val="dk1"/>
                </a:solidFill>
                <a:latin typeface="Noto Sans KR"/>
                <a:ea typeface="Noto Sans KR"/>
                <a:cs typeface="Noto Sans KR"/>
                <a:sym typeface="Noto Sans KR"/>
              </a:rPr>
              <a:t>스크린 구성</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제작한 프로그램은 Intro, Main, Order, NowPurchase, Cart,</a:t>
            </a:r>
            <a:endParaRPr b="1" sz="13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총 5개의 스크린으로 구성되어있으며 서로 상호작용한다.</a:t>
            </a:r>
            <a:endParaRPr b="1" sz="1300">
              <a:solidFill>
                <a:schemeClr val="dk1"/>
              </a:solidFill>
              <a:latin typeface="Noto Sans KR"/>
              <a:ea typeface="Noto Sans KR"/>
              <a:cs typeface="Noto Sans KR"/>
              <a:sym typeface="Noto Sans KR"/>
            </a:endParaRPr>
          </a:p>
        </p:txBody>
      </p:sp>
      <p:pic>
        <p:nvPicPr>
          <p:cNvPr id="220" name="Google Shape;220;p23"/>
          <p:cNvPicPr preferRelativeResize="0"/>
          <p:nvPr/>
        </p:nvPicPr>
        <p:blipFill>
          <a:blip r:embed="rId4">
            <a:alphaModFix/>
          </a:blip>
          <a:stretch>
            <a:fillRect/>
          </a:stretch>
        </p:blipFill>
        <p:spPr>
          <a:xfrm>
            <a:off x="5115025" y="1360800"/>
            <a:ext cx="3683500" cy="2883225"/>
          </a:xfrm>
          <a:prstGeom prst="rect">
            <a:avLst/>
          </a:prstGeom>
          <a:noFill/>
          <a:ln>
            <a:noFill/>
          </a:ln>
        </p:spPr>
      </p:pic>
      <p:sp>
        <p:nvSpPr>
          <p:cNvPr id="221" name="Google Shape;221;p23"/>
          <p:cNvSpPr txBox="1"/>
          <p:nvPr/>
        </p:nvSpPr>
        <p:spPr>
          <a:xfrm>
            <a:off x="358800" y="2653850"/>
            <a:ext cx="3563400" cy="99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각 스크린은 독립적이며, 스크린이 전환되면</a:t>
            </a:r>
            <a:endParaRPr b="1" sz="13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스크린에서 사용한 데이터는 저장되지 않는다.</a:t>
            </a:r>
            <a:endParaRPr b="1" sz="13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이를 보완하기 위해 MVP 패턴을 사용할 수 있다.</a:t>
            </a:r>
            <a:endParaRPr b="1" sz="1300">
              <a:solidFill>
                <a:schemeClr val="dk1"/>
              </a:solidFill>
              <a:latin typeface="Noto Sans KR"/>
              <a:ea typeface="Noto Sans KR"/>
              <a:cs typeface="Noto Sans KR"/>
              <a:sym typeface="Noto Sans KR"/>
            </a:endParaRPr>
          </a:p>
        </p:txBody>
      </p:sp>
      <p:sp>
        <p:nvSpPr>
          <p:cNvPr id="222" name="Google Shape;222;p23"/>
          <p:cNvSpPr txBox="1"/>
          <p:nvPr/>
        </p:nvSpPr>
        <p:spPr>
          <a:xfrm>
            <a:off x="432000" y="4624425"/>
            <a:ext cx="4562100" cy="293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900">
                <a:solidFill>
                  <a:schemeClr val="dk1"/>
                </a:solidFill>
                <a:latin typeface="Noto Sans KR"/>
                <a:ea typeface="Noto Sans KR"/>
                <a:cs typeface="Noto Sans KR"/>
                <a:sym typeface="Noto Sans KR"/>
              </a:rPr>
              <a:t>※ </a:t>
            </a:r>
            <a:r>
              <a:rPr b="1" lang="ko" sz="900">
                <a:solidFill>
                  <a:schemeClr val="dk1"/>
                </a:solidFill>
                <a:latin typeface="Noto Sans KR"/>
                <a:ea typeface="Noto Sans KR"/>
                <a:cs typeface="Noto Sans KR"/>
                <a:sym typeface="Noto Sans KR"/>
              </a:rPr>
              <a:t>MVP : Model - View - Presenter 구조로 이루어진 Design Pattern이다.</a:t>
            </a:r>
            <a:endParaRPr b="1" sz="900">
              <a:solidFill>
                <a:schemeClr val="dk1"/>
              </a:solidFill>
              <a:latin typeface="Noto Sans KR"/>
              <a:ea typeface="Noto Sans KR"/>
              <a:cs typeface="Noto Sans KR"/>
              <a:sym typeface="Noto Sans K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228" name="Google Shape;228;p24"/>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24"/>
          <p:cNvSpPr txBox="1"/>
          <p:nvPr/>
        </p:nvSpPr>
        <p:spPr>
          <a:xfrm>
            <a:off x="7078200" y="115200"/>
            <a:ext cx="18291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Intro</a:t>
            </a:r>
            <a:endParaRPr b="1" sz="1200">
              <a:solidFill>
                <a:schemeClr val="dk1"/>
              </a:solidFill>
              <a:latin typeface="Noto Sans KR"/>
              <a:ea typeface="Noto Sans KR"/>
              <a:cs typeface="Noto Sans KR"/>
              <a:sym typeface="Noto Sans KR"/>
            </a:endParaRPr>
          </a:p>
        </p:txBody>
      </p:sp>
      <p:sp>
        <p:nvSpPr>
          <p:cNvPr id="230" name="Google Shape;230;p24"/>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- 11 -</a:t>
            </a:r>
            <a:endParaRPr b="1" sz="1200">
              <a:latin typeface="Noto Sans KR"/>
              <a:ea typeface="Noto Sans KR"/>
              <a:cs typeface="Noto Sans KR"/>
              <a:sym typeface="Noto Sans KR"/>
            </a:endParaRPr>
          </a:p>
        </p:txBody>
      </p:sp>
      <p:sp>
        <p:nvSpPr>
          <p:cNvPr id="231" name="Google Shape;231;p24"/>
          <p:cNvSpPr txBox="1"/>
          <p:nvPr/>
        </p:nvSpPr>
        <p:spPr>
          <a:xfrm>
            <a:off x="1188000" y="809875"/>
            <a:ext cx="29961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Intro</a:t>
            </a:r>
            <a:endParaRPr b="1" sz="2400">
              <a:solidFill>
                <a:schemeClr val="dk1"/>
              </a:solidFill>
              <a:latin typeface="Noto Sans KR"/>
              <a:ea typeface="Noto Sans KR"/>
              <a:cs typeface="Noto Sans KR"/>
              <a:sym typeface="Noto Sans KR"/>
            </a:endParaRPr>
          </a:p>
        </p:txBody>
      </p:sp>
      <p:pic>
        <p:nvPicPr>
          <p:cNvPr id="232" name="Google Shape;232;p24"/>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233" name="Google Shape;233;p24"/>
          <p:cNvPicPr preferRelativeResize="0"/>
          <p:nvPr/>
        </p:nvPicPr>
        <p:blipFill>
          <a:blip r:embed="rId4">
            <a:alphaModFix/>
          </a:blip>
          <a:stretch>
            <a:fillRect/>
          </a:stretch>
        </p:blipFill>
        <p:spPr>
          <a:xfrm>
            <a:off x="5957525" y="967850"/>
            <a:ext cx="2160000" cy="3845509"/>
          </a:xfrm>
          <a:prstGeom prst="rect">
            <a:avLst/>
          </a:prstGeom>
          <a:noFill/>
          <a:ln>
            <a:noFill/>
          </a:ln>
        </p:spPr>
      </p:pic>
      <p:sp>
        <p:nvSpPr>
          <p:cNvPr id="234" name="Google Shape;234;p24"/>
          <p:cNvSpPr txBox="1"/>
          <p:nvPr/>
        </p:nvSpPr>
        <p:spPr>
          <a:xfrm>
            <a:off x="358800" y="1581300"/>
            <a:ext cx="4635300" cy="1651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1500">
                <a:solidFill>
                  <a:schemeClr val="dk1"/>
                </a:solidFill>
                <a:latin typeface="Noto Sans KR"/>
                <a:ea typeface="Noto Sans KR"/>
                <a:cs typeface="Noto Sans KR"/>
                <a:sym typeface="Noto Sans KR"/>
              </a:rPr>
              <a:t>・ Intro </a:t>
            </a:r>
            <a:r>
              <a:rPr b="1" lang="ko" sz="1500">
                <a:solidFill>
                  <a:schemeClr val="dk1"/>
                </a:solidFill>
                <a:latin typeface="Noto Sans KR"/>
                <a:ea typeface="Noto Sans KR"/>
                <a:cs typeface="Noto Sans KR"/>
                <a:sym typeface="Noto Sans KR"/>
              </a:rPr>
              <a:t>스크린</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보드 부트 후 바로 전환되는 스크린이다.</a:t>
            </a:r>
            <a:endParaRPr b="1" sz="13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사용자가 MEGA COFFE에 관련된 어플임을 직관적으로</a:t>
            </a:r>
            <a:endParaRPr b="1" sz="13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알 수 있는 스크린이다.</a:t>
            </a:r>
            <a:endParaRPr b="1" sz="13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300">
                <a:solidFill>
                  <a:schemeClr val="dk1"/>
                </a:solidFill>
                <a:latin typeface="Noto Sans KR"/>
                <a:ea typeface="Noto Sans KR"/>
                <a:cs typeface="Noto Sans KR"/>
                <a:sym typeface="Noto Sans KR"/>
              </a:rPr>
              <a:t>약 3초 후 Main 스크린으로 전환된다.</a:t>
            </a:r>
            <a:endParaRPr b="1" sz="1300">
              <a:solidFill>
                <a:schemeClr val="dk1"/>
              </a:solidFill>
              <a:latin typeface="Noto Sans KR"/>
              <a:ea typeface="Noto Sans KR"/>
              <a:cs typeface="Noto Sans KR"/>
              <a:sym typeface="Noto Sans K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5"/>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240" name="Google Shape;240;p25"/>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5"/>
          <p:cNvSpPr txBox="1"/>
          <p:nvPr/>
        </p:nvSpPr>
        <p:spPr>
          <a:xfrm>
            <a:off x="5937825" y="115200"/>
            <a:ext cx="29694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Intro </a:t>
            </a:r>
            <a:r>
              <a:rPr b="1" lang="ko" sz="1200">
                <a:solidFill>
                  <a:schemeClr val="dk1"/>
                </a:solidFill>
                <a:latin typeface="Noto Sans KR"/>
                <a:ea typeface="Noto Sans KR"/>
                <a:cs typeface="Noto Sans KR"/>
                <a:sym typeface="Noto Sans KR"/>
              </a:rPr>
              <a:t>스크린 실행</a:t>
            </a:r>
            <a:endParaRPr b="1" sz="1200">
              <a:solidFill>
                <a:schemeClr val="dk1"/>
              </a:solidFill>
              <a:latin typeface="Noto Sans KR"/>
              <a:ea typeface="Noto Sans KR"/>
              <a:cs typeface="Noto Sans KR"/>
              <a:sym typeface="Noto Sans KR"/>
            </a:endParaRPr>
          </a:p>
        </p:txBody>
      </p:sp>
      <p:sp>
        <p:nvSpPr>
          <p:cNvPr id="242" name="Google Shape;242;p25"/>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- 12 -</a:t>
            </a:r>
            <a:endParaRPr b="1" sz="1200">
              <a:latin typeface="Noto Sans KR"/>
              <a:ea typeface="Noto Sans KR"/>
              <a:cs typeface="Noto Sans KR"/>
              <a:sym typeface="Noto Sans KR"/>
            </a:endParaRPr>
          </a:p>
        </p:txBody>
      </p:sp>
      <p:sp>
        <p:nvSpPr>
          <p:cNvPr id="243" name="Google Shape;243;p25"/>
          <p:cNvSpPr txBox="1"/>
          <p:nvPr/>
        </p:nvSpPr>
        <p:spPr>
          <a:xfrm>
            <a:off x="1188000" y="809875"/>
            <a:ext cx="48915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Intro </a:t>
            </a:r>
            <a:r>
              <a:rPr b="1" lang="ko" sz="2400">
                <a:solidFill>
                  <a:schemeClr val="dk1"/>
                </a:solidFill>
                <a:latin typeface="Noto Sans KR"/>
                <a:ea typeface="Noto Sans KR"/>
                <a:cs typeface="Noto Sans KR"/>
                <a:sym typeface="Noto Sans KR"/>
              </a:rPr>
              <a:t>스크린 실행</a:t>
            </a:r>
            <a:endParaRPr b="1" sz="2400">
              <a:solidFill>
                <a:schemeClr val="dk1"/>
              </a:solidFill>
              <a:latin typeface="Noto Sans KR"/>
              <a:ea typeface="Noto Sans KR"/>
              <a:cs typeface="Noto Sans KR"/>
              <a:sym typeface="Noto Sans KR"/>
            </a:endParaRPr>
          </a:p>
        </p:txBody>
      </p:sp>
      <p:pic>
        <p:nvPicPr>
          <p:cNvPr id="244" name="Google Shape;244;p25"/>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245" name="Google Shape;245;p25" title="Intro.mp4">
            <a:hlinkClick r:id="rId4"/>
          </p:cNvPr>
          <p:cNvPicPr preferRelativeResize="0"/>
          <p:nvPr/>
        </p:nvPicPr>
        <p:blipFill>
          <a:blip r:embed="rId5">
            <a:alphaModFix/>
          </a:blip>
          <a:stretch>
            <a:fillRect/>
          </a:stretch>
        </p:blipFill>
        <p:spPr>
          <a:xfrm>
            <a:off x="1321200" y="1473825"/>
            <a:ext cx="67826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251" name="Google Shape;251;p26"/>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26"/>
          <p:cNvSpPr txBox="1"/>
          <p:nvPr/>
        </p:nvSpPr>
        <p:spPr>
          <a:xfrm>
            <a:off x="7078200" y="115200"/>
            <a:ext cx="18291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Main</a:t>
            </a:r>
            <a:endParaRPr b="1" sz="1200">
              <a:solidFill>
                <a:schemeClr val="dk1"/>
              </a:solidFill>
              <a:latin typeface="Noto Sans KR"/>
              <a:ea typeface="Noto Sans KR"/>
              <a:cs typeface="Noto Sans KR"/>
              <a:sym typeface="Noto Sans KR"/>
            </a:endParaRPr>
          </a:p>
        </p:txBody>
      </p:sp>
      <p:sp>
        <p:nvSpPr>
          <p:cNvPr id="253" name="Google Shape;253;p26"/>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- 13 -</a:t>
            </a:r>
            <a:endParaRPr b="1" sz="1200">
              <a:latin typeface="Noto Sans KR"/>
              <a:ea typeface="Noto Sans KR"/>
              <a:cs typeface="Noto Sans KR"/>
              <a:sym typeface="Noto Sans KR"/>
            </a:endParaRPr>
          </a:p>
        </p:txBody>
      </p:sp>
      <p:sp>
        <p:nvSpPr>
          <p:cNvPr id="254" name="Google Shape;254;p26"/>
          <p:cNvSpPr txBox="1"/>
          <p:nvPr/>
        </p:nvSpPr>
        <p:spPr>
          <a:xfrm>
            <a:off x="1188000" y="809875"/>
            <a:ext cx="29961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Main</a:t>
            </a:r>
            <a:endParaRPr b="1" sz="2400">
              <a:solidFill>
                <a:schemeClr val="dk1"/>
              </a:solidFill>
              <a:latin typeface="Noto Sans KR"/>
              <a:ea typeface="Noto Sans KR"/>
              <a:cs typeface="Noto Sans KR"/>
              <a:sym typeface="Noto Sans KR"/>
            </a:endParaRPr>
          </a:p>
        </p:txBody>
      </p:sp>
      <p:pic>
        <p:nvPicPr>
          <p:cNvPr id="255" name="Google Shape;255;p26"/>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256" name="Google Shape;256;p26"/>
          <p:cNvPicPr preferRelativeResize="0"/>
          <p:nvPr/>
        </p:nvPicPr>
        <p:blipFill>
          <a:blip r:embed="rId4">
            <a:alphaModFix/>
          </a:blip>
          <a:stretch>
            <a:fillRect/>
          </a:stretch>
        </p:blipFill>
        <p:spPr>
          <a:xfrm>
            <a:off x="5958000" y="968400"/>
            <a:ext cx="2160000" cy="3844800"/>
          </a:xfrm>
          <a:prstGeom prst="rect">
            <a:avLst/>
          </a:prstGeom>
          <a:noFill/>
          <a:ln>
            <a:noFill/>
          </a:ln>
        </p:spPr>
      </p:pic>
      <p:sp>
        <p:nvSpPr>
          <p:cNvPr id="257" name="Google Shape;257;p26"/>
          <p:cNvSpPr txBox="1"/>
          <p:nvPr/>
        </p:nvSpPr>
        <p:spPr>
          <a:xfrm>
            <a:off x="511200" y="1596150"/>
            <a:ext cx="2792100" cy="1833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1500">
                <a:solidFill>
                  <a:schemeClr val="dk1"/>
                </a:solidFill>
                <a:latin typeface="Noto Sans KR"/>
                <a:ea typeface="Noto Sans KR"/>
                <a:cs typeface="Noto Sans KR"/>
                <a:sym typeface="Noto Sans KR"/>
              </a:rPr>
              <a:t>・ Main 스크린</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추천 메뉴 항목</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이벤트 페이지 항목</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네비게이션 버튼 항목으로</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Order, Cart 스크린으로 전환</a:t>
            </a:r>
            <a:endParaRPr b="1" sz="1100">
              <a:solidFill>
                <a:schemeClr val="dk1"/>
              </a:solidFill>
              <a:latin typeface="Noto Sans KR"/>
              <a:ea typeface="Noto Sans KR"/>
              <a:cs typeface="Noto Sans KR"/>
              <a:sym typeface="Noto Sans K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7"/>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263" name="Google Shape;263;p27"/>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27"/>
          <p:cNvSpPr txBox="1"/>
          <p:nvPr/>
        </p:nvSpPr>
        <p:spPr>
          <a:xfrm>
            <a:off x="6496225" y="115200"/>
            <a:ext cx="24111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Main </a:t>
            </a:r>
            <a:r>
              <a:rPr b="1" lang="ko" sz="1200">
                <a:solidFill>
                  <a:schemeClr val="dk1"/>
                </a:solidFill>
                <a:latin typeface="Noto Sans KR"/>
                <a:ea typeface="Noto Sans KR"/>
                <a:cs typeface="Noto Sans KR"/>
                <a:sym typeface="Noto Sans KR"/>
              </a:rPr>
              <a:t>스크린 실행</a:t>
            </a:r>
            <a:endParaRPr b="1" sz="1200">
              <a:solidFill>
                <a:schemeClr val="dk1"/>
              </a:solidFill>
              <a:latin typeface="Noto Sans KR"/>
              <a:ea typeface="Noto Sans KR"/>
              <a:cs typeface="Noto Sans KR"/>
              <a:sym typeface="Noto Sans KR"/>
            </a:endParaRPr>
          </a:p>
        </p:txBody>
      </p:sp>
      <p:sp>
        <p:nvSpPr>
          <p:cNvPr id="265" name="Google Shape;265;p27"/>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- 14 -</a:t>
            </a:r>
            <a:endParaRPr b="1" sz="1200">
              <a:latin typeface="Noto Sans KR"/>
              <a:ea typeface="Noto Sans KR"/>
              <a:cs typeface="Noto Sans KR"/>
              <a:sym typeface="Noto Sans KR"/>
            </a:endParaRPr>
          </a:p>
        </p:txBody>
      </p:sp>
      <p:sp>
        <p:nvSpPr>
          <p:cNvPr id="266" name="Google Shape;266;p27"/>
          <p:cNvSpPr txBox="1"/>
          <p:nvPr/>
        </p:nvSpPr>
        <p:spPr>
          <a:xfrm>
            <a:off x="1188000" y="809875"/>
            <a:ext cx="46632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Main </a:t>
            </a:r>
            <a:r>
              <a:rPr b="1" lang="ko" sz="2400">
                <a:solidFill>
                  <a:schemeClr val="dk1"/>
                </a:solidFill>
                <a:latin typeface="Noto Sans KR"/>
                <a:ea typeface="Noto Sans KR"/>
                <a:cs typeface="Noto Sans KR"/>
                <a:sym typeface="Noto Sans KR"/>
              </a:rPr>
              <a:t>스크린 실행</a:t>
            </a:r>
            <a:endParaRPr b="1" sz="2400">
              <a:solidFill>
                <a:schemeClr val="dk1"/>
              </a:solidFill>
              <a:latin typeface="Noto Sans KR"/>
              <a:ea typeface="Noto Sans KR"/>
              <a:cs typeface="Noto Sans KR"/>
              <a:sym typeface="Noto Sans KR"/>
            </a:endParaRPr>
          </a:p>
        </p:txBody>
      </p:sp>
      <p:pic>
        <p:nvPicPr>
          <p:cNvPr id="267" name="Google Shape;267;p27"/>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268" name="Google Shape;268;p27" title="main.mp4">
            <a:hlinkClick r:id="rId4"/>
          </p:cNvPr>
          <p:cNvPicPr preferRelativeResize="0"/>
          <p:nvPr/>
        </p:nvPicPr>
        <p:blipFill>
          <a:blip r:embed="rId5">
            <a:alphaModFix/>
          </a:blip>
          <a:stretch>
            <a:fillRect/>
          </a:stretch>
        </p:blipFill>
        <p:spPr>
          <a:xfrm>
            <a:off x="658013" y="1395075"/>
            <a:ext cx="7827975" cy="3379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8"/>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274" name="Google Shape;274;p28"/>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28"/>
          <p:cNvSpPr txBox="1"/>
          <p:nvPr/>
        </p:nvSpPr>
        <p:spPr>
          <a:xfrm>
            <a:off x="7078200" y="115200"/>
            <a:ext cx="18291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Order</a:t>
            </a:r>
            <a:endParaRPr b="1" sz="1200">
              <a:solidFill>
                <a:schemeClr val="dk1"/>
              </a:solidFill>
              <a:latin typeface="Noto Sans KR"/>
              <a:ea typeface="Noto Sans KR"/>
              <a:cs typeface="Noto Sans KR"/>
              <a:sym typeface="Noto Sans KR"/>
            </a:endParaRPr>
          </a:p>
        </p:txBody>
      </p:sp>
      <p:sp>
        <p:nvSpPr>
          <p:cNvPr id="276" name="Google Shape;276;p28"/>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- 15 -</a:t>
            </a:r>
            <a:endParaRPr b="1" sz="1200">
              <a:latin typeface="Noto Sans KR"/>
              <a:ea typeface="Noto Sans KR"/>
              <a:cs typeface="Noto Sans KR"/>
              <a:sym typeface="Noto Sans KR"/>
            </a:endParaRPr>
          </a:p>
        </p:txBody>
      </p:sp>
      <p:sp>
        <p:nvSpPr>
          <p:cNvPr id="277" name="Google Shape;277;p28"/>
          <p:cNvSpPr txBox="1"/>
          <p:nvPr/>
        </p:nvSpPr>
        <p:spPr>
          <a:xfrm>
            <a:off x="1188000" y="809875"/>
            <a:ext cx="33342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Order</a:t>
            </a:r>
            <a:endParaRPr b="1" sz="2400">
              <a:solidFill>
                <a:schemeClr val="dk1"/>
              </a:solidFill>
              <a:latin typeface="Noto Sans KR"/>
              <a:ea typeface="Noto Sans KR"/>
              <a:cs typeface="Noto Sans KR"/>
              <a:sym typeface="Noto Sans KR"/>
            </a:endParaRPr>
          </a:p>
        </p:txBody>
      </p:sp>
      <p:pic>
        <p:nvPicPr>
          <p:cNvPr id="278" name="Google Shape;278;p28"/>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279" name="Google Shape;279;p28"/>
          <p:cNvPicPr preferRelativeResize="0"/>
          <p:nvPr/>
        </p:nvPicPr>
        <p:blipFill>
          <a:blip r:embed="rId4">
            <a:alphaModFix/>
          </a:blip>
          <a:stretch>
            <a:fillRect/>
          </a:stretch>
        </p:blipFill>
        <p:spPr>
          <a:xfrm>
            <a:off x="5958000" y="968400"/>
            <a:ext cx="2160000" cy="3845509"/>
          </a:xfrm>
          <a:prstGeom prst="rect">
            <a:avLst/>
          </a:prstGeom>
          <a:noFill/>
          <a:ln>
            <a:noFill/>
          </a:ln>
        </p:spPr>
      </p:pic>
      <p:sp>
        <p:nvSpPr>
          <p:cNvPr id="280" name="Google Shape;280;p28"/>
          <p:cNvSpPr txBox="1"/>
          <p:nvPr/>
        </p:nvSpPr>
        <p:spPr>
          <a:xfrm>
            <a:off x="511200" y="1596150"/>
            <a:ext cx="3405300" cy="1636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1500">
                <a:solidFill>
                  <a:schemeClr val="dk1"/>
                </a:solidFill>
                <a:latin typeface="Noto Sans KR"/>
                <a:ea typeface="Noto Sans KR"/>
                <a:cs typeface="Noto Sans KR"/>
                <a:sym typeface="Noto Sans KR"/>
              </a:rPr>
              <a:t>・ Order 스크린</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Main, Cart 스크린 전환 버튼 항목</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카테고리 선택 버튼 항목 - </a:t>
            </a:r>
            <a:r>
              <a:rPr b="1" lang="ko" sz="1100">
                <a:solidFill>
                  <a:schemeClr val="dk1"/>
                </a:solidFill>
                <a:latin typeface="Noto Sans KR"/>
                <a:ea typeface="Noto Sans KR"/>
                <a:cs typeface="Noto Sans KR"/>
                <a:sym typeface="Noto Sans KR"/>
              </a:rPr>
              <a:t>카테고리별 메뉴버튼 전환</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메뉴 버튼 항목 - Order Detail </a:t>
            </a:r>
            <a:r>
              <a:rPr b="1" lang="ko" sz="1100">
                <a:solidFill>
                  <a:schemeClr val="dk1"/>
                </a:solidFill>
                <a:latin typeface="Noto Sans KR"/>
                <a:ea typeface="Noto Sans KR"/>
                <a:cs typeface="Noto Sans KR"/>
                <a:sym typeface="Noto Sans KR"/>
              </a:rPr>
              <a:t>컨테이너 활성화</a:t>
            </a:r>
            <a:endParaRPr b="1" sz="1100">
              <a:solidFill>
                <a:schemeClr val="dk1"/>
              </a:solidFill>
              <a:latin typeface="Noto Sans KR"/>
              <a:ea typeface="Noto Sans KR"/>
              <a:cs typeface="Noto Sans KR"/>
              <a:sym typeface="Noto Sans K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9"/>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286" name="Google Shape;286;p29"/>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29"/>
          <p:cNvSpPr txBox="1"/>
          <p:nvPr/>
        </p:nvSpPr>
        <p:spPr>
          <a:xfrm>
            <a:off x="7078200" y="115200"/>
            <a:ext cx="18291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Order</a:t>
            </a:r>
            <a:endParaRPr b="1" sz="1200">
              <a:solidFill>
                <a:schemeClr val="dk1"/>
              </a:solidFill>
              <a:latin typeface="Noto Sans KR"/>
              <a:ea typeface="Noto Sans KR"/>
              <a:cs typeface="Noto Sans KR"/>
              <a:sym typeface="Noto Sans KR"/>
            </a:endParaRPr>
          </a:p>
        </p:txBody>
      </p:sp>
      <p:sp>
        <p:nvSpPr>
          <p:cNvPr id="288" name="Google Shape;288;p29"/>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- 16 -</a:t>
            </a:r>
            <a:endParaRPr b="1" sz="1200">
              <a:latin typeface="Noto Sans KR"/>
              <a:ea typeface="Noto Sans KR"/>
              <a:cs typeface="Noto Sans KR"/>
              <a:sym typeface="Noto Sans KR"/>
            </a:endParaRPr>
          </a:p>
        </p:txBody>
      </p:sp>
      <p:sp>
        <p:nvSpPr>
          <p:cNvPr id="289" name="Google Shape;289;p29"/>
          <p:cNvSpPr txBox="1"/>
          <p:nvPr/>
        </p:nvSpPr>
        <p:spPr>
          <a:xfrm>
            <a:off x="1188000" y="809875"/>
            <a:ext cx="33342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Order</a:t>
            </a:r>
            <a:endParaRPr b="1" sz="2400">
              <a:solidFill>
                <a:schemeClr val="dk1"/>
              </a:solidFill>
              <a:latin typeface="Noto Sans KR"/>
              <a:ea typeface="Noto Sans KR"/>
              <a:cs typeface="Noto Sans KR"/>
              <a:sym typeface="Noto Sans KR"/>
            </a:endParaRPr>
          </a:p>
        </p:txBody>
      </p:sp>
      <p:pic>
        <p:nvPicPr>
          <p:cNvPr id="290" name="Google Shape;290;p29"/>
          <p:cNvPicPr preferRelativeResize="0"/>
          <p:nvPr/>
        </p:nvPicPr>
        <p:blipFill>
          <a:blip r:embed="rId3">
            <a:alphaModFix/>
          </a:blip>
          <a:stretch>
            <a:fillRect/>
          </a:stretch>
        </p:blipFill>
        <p:spPr>
          <a:xfrm>
            <a:off x="511200" y="781200"/>
            <a:ext cx="579600" cy="579600"/>
          </a:xfrm>
          <a:prstGeom prst="rect">
            <a:avLst/>
          </a:prstGeom>
          <a:noFill/>
          <a:ln>
            <a:noFill/>
          </a:ln>
        </p:spPr>
      </p:pic>
      <p:sp>
        <p:nvSpPr>
          <p:cNvPr id="291" name="Google Shape;291;p29"/>
          <p:cNvSpPr txBox="1"/>
          <p:nvPr/>
        </p:nvSpPr>
        <p:spPr>
          <a:xfrm>
            <a:off x="511200" y="1596150"/>
            <a:ext cx="4404300" cy="2013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1500">
                <a:solidFill>
                  <a:schemeClr val="dk1"/>
                </a:solidFill>
                <a:latin typeface="Noto Sans KR"/>
                <a:ea typeface="Noto Sans KR"/>
                <a:cs typeface="Noto Sans KR"/>
                <a:sym typeface="Noto Sans KR"/>
              </a:rPr>
              <a:t>・ Order Detail</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메뉴 버튼 누를 시 해당하는 메뉴의 사진, 설명, 금액으로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화면이 갱신되어 활성화</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상단 Back 버튼으로 비활성화, 카트 버튼으로 Cart 스크린으로 전환</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바로 주문 버튼으로 NowPurchase 스크린으로 전환</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장바구니 담기 버튼으로 Model로 메뉴 데이터 전송</a:t>
            </a:r>
            <a:endParaRPr b="1" sz="1100">
              <a:solidFill>
                <a:schemeClr val="dk1"/>
              </a:solidFill>
              <a:latin typeface="Noto Sans KR"/>
              <a:ea typeface="Noto Sans KR"/>
              <a:cs typeface="Noto Sans KR"/>
              <a:sym typeface="Noto Sans KR"/>
            </a:endParaRPr>
          </a:p>
        </p:txBody>
      </p:sp>
      <p:pic>
        <p:nvPicPr>
          <p:cNvPr id="292" name="Google Shape;292;p29"/>
          <p:cNvPicPr preferRelativeResize="0"/>
          <p:nvPr/>
        </p:nvPicPr>
        <p:blipFill>
          <a:blip r:embed="rId4">
            <a:alphaModFix/>
          </a:blip>
          <a:stretch>
            <a:fillRect/>
          </a:stretch>
        </p:blipFill>
        <p:spPr>
          <a:xfrm>
            <a:off x="5958000" y="968400"/>
            <a:ext cx="2181600" cy="38461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298" name="Google Shape;298;p30"/>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30"/>
          <p:cNvSpPr txBox="1"/>
          <p:nvPr/>
        </p:nvSpPr>
        <p:spPr>
          <a:xfrm>
            <a:off x="6386125" y="115200"/>
            <a:ext cx="25212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Order </a:t>
            </a:r>
            <a:r>
              <a:rPr b="1" lang="ko" sz="1200">
                <a:solidFill>
                  <a:schemeClr val="dk1"/>
                </a:solidFill>
                <a:latin typeface="Noto Sans KR"/>
                <a:ea typeface="Noto Sans KR"/>
                <a:cs typeface="Noto Sans KR"/>
                <a:sym typeface="Noto Sans KR"/>
              </a:rPr>
              <a:t>스크린 실행</a:t>
            </a:r>
            <a:endParaRPr b="1" sz="1200">
              <a:solidFill>
                <a:schemeClr val="dk1"/>
              </a:solidFill>
              <a:latin typeface="Noto Sans KR"/>
              <a:ea typeface="Noto Sans KR"/>
              <a:cs typeface="Noto Sans KR"/>
              <a:sym typeface="Noto Sans KR"/>
            </a:endParaRPr>
          </a:p>
        </p:txBody>
      </p:sp>
      <p:sp>
        <p:nvSpPr>
          <p:cNvPr id="300" name="Google Shape;300;p30"/>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- 17 -</a:t>
            </a:r>
            <a:endParaRPr b="1" sz="1200">
              <a:latin typeface="Noto Sans KR"/>
              <a:ea typeface="Noto Sans KR"/>
              <a:cs typeface="Noto Sans KR"/>
              <a:sym typeface="Noto Sans KR"/>
            </a:endParaRPr>
          </a:p>
        </p:txBody>
      </p:sp>
      <p:sp>
        <p:nvSpPr>
          <p:cNvPr id="301" name="Google Shape;301;p30"/>
          <p:cNvSpPr txBox="1"/>
          <p:nvPr/>
        </p:nvSpPr>
        <p:spPr>
          <a:xfrm>
            <a:off x="1188000" y="809875"/>
            <a:ext cx="48126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Order </a:t>
            </a:r>
            <a:r>
              <a:rPr b="1" lang="ko" sz="2400">
                <a:solidFill>
                  <a:schemeClr val="dk1"/>
                </a:solidFill>
                <a:latin typeface="Noto Sans KR"/>
                <a:ea typeface="Noto Sans KR"/>
                <a:cs typeface="Noto Sans KR"/>
                <a:sym typeface="Noto Sans KR"/>
              </a:rPr>
              <a:t>스크린 실행</a:t>
            </a:r>
            <a:endParaRPr b="1" sz="2400">
              <a:solidFill>
                <a:schemeClr val="dk1"/>
              </a:solidFill>
              <a:latin typeface="Noto Sans KR"/>
              <a:ea typeface="Noto Sans KR"/>
              <a:cs typeface="Noto Sans KR"/>
              <a:sym typeface="Noto Sans KR"/>
            </a:endParaRPr>
          </a:p>
        </p:txBody>
      </p:sp>
      <p:pic>
        <p:nvPicPr>
          <p:cNvPr id="302" name="Google Shape;302;p30"/>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303" name="Google Shape;303;p30" title="order.mp4">
            <a:hlinkClick r:id="rId4"/>
          </p:cNvPr>
          <p:cNvPicPr preferRelativeResize="0"/>
          <p:nvPr/>
        </p:nvPicPr>
        <p:blipFill>
          <a:blip r:embed="rId5">
            <a:alphaModFix/>
          </a:blip>
          <a:stretch>
            <a:fillRect/>
          </a:stretch>
        </p:blipFill>
        <p:spPr>
          <a:xfrm>
            <a:off x="721913" y="1472875"/>
            <a:ext cx="7700175" cy="3340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309" name="Google Shape;309;p31"/>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31"/>
          <p:cNvSpPr txBox="1"/>
          <p:nvPr/>
        </p:nvSpPr>
        <p:spPr>
          <a:xfrm>
            <a:off x="6511950" y="115200"/>
            <a:ext cx="23955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NowPurchase</a:t>
            </a:r>
            <a:endParaRPr b="1" sz="1200">
              <a:solidFill>
                <a:schemeClr val="dk1"/>
              </a:solidFill>
              <a:latin typeface="Noto Sans KR"/>
              <a:ea typeface="Noto Sans KR"/>
              <a:cs typeface="Noto Sans KR"/>
              <a:sym typeface="Noto Sans KR"/>
            </a:endParaRPr>
          </a:p>
        </p:txBody>
      </p:sp>
      <p:sp>
        <p:nvSpPr>
          <p:cNvPr id="311" name="Google Shape;311;p31"/>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- 18 -</a:t>
            </a:r>
            <a:endParaRPr b="1" sz="1200">
              <a:latin typeface="Noto Sans KR"/>
              <a:ea typeface="Noto Sans KR"/>
              <a:cs typeface="Noto Sans KR"/>
              <a:sym typeface="Noto Sans KR"/>
            </a:endParaRPr>
          </a:p>
        </p:txBody>
      </p:sp>
      <p:sp>
        <p:nvSpPr>
          <p:cNvPr id="312" name="Google Shape;312;p31"/>
          <p:cNvSpPr txBox="1"/>
          <p:nvPr/>
        </p:nvSpPr>
        <p:spPr>
          <a:xfrm>
            <a:off x="1188000" y="809875"/>
            <a:ext cx="43251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NowPurchase</a:t>
            </a:r>
            <a:endParaRPr b="1" sz="2400">
              <a:solidFill>
                <a:schemeClr val="dk1"/>
              </a:solidFill>
              <a:latin typeface="Noto Sans KR"/>
              <a:ea typeface="Noto Sans KR"/>
              <a:cs typeface="Noto Sans KR"/>
              <a:sym typeface="Noto Sans KR"/>
            </a:endParaRPr>
          </a:p>
        </p:txBody>
      </p:sp>
      <p:pic>
        <p:nvPicPr>
          <p:cNvPr id="313" name="Google Shape;313;p31"/>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314" name="Google Shape;314;p31"/>
          <p:cNvPicPr preferRelativeResize="0"/>
          <p:nvPr/>
        </p:nvPicPr>
        <p:blipFill>
          <a:blip r:embed="rId4">
            <a:alphaModFix/>
          </a:blip>
          <a:stretch>
            <a:fillRect/>
          </a:stretch>
        </p:blipFill>
        <p:spPr>
          <a:xfrm>
            <a:off x="5958000" y="968400"/>
            <a:ext cx="2160000" cy="3845509"/>
          </a:xfrm>
          <a:prstGeom prst="rect">
            <a:avLst/>
          </a:prstGeom>
          <a:noFill/>
          <a:ln>
            <a:noFill/>
          </a:ln>
        </p:spPr>
      </p:pic>
      <p:sp>
        <p:nvSpPr>
          <p:cNvPr id="315" name="Google Shape;315;p31"/>
          <p:cNvSpPr txBox="1"/>
          <p:nvPr/>
        </p:nvSpPr>
        <p:spPr>
          <a:xfrm>
            <a:off x="511200" y="1596150"/>
            <a:ext cx="3940200" cy="1911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1500">
                <a:solidFill>
                  <a:schemeClr val="dk1"/>
                </a:solidFill>
                <a:latin typeface="Noto Sans KR"/>
                <a:ea typeface="Noto Sans KR"/>
                <a:cs typeface="Noto Sans KR"/>
                <a:sym typeface="Noto Sans KR"/>
              </a:rPr>
              <a:t>・ NowPurchase 스크린</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Back</a:t>
            </a:r>
            <a:r>
              <a:rPr b="1" lang="ko" sz="1100">
                <a:solidFill>
                  <a:schemeClr val="dk1"/>
                </a:solidFill>
                <a:latin typeface="Noto Sans KR"/>
                <a:ea typeface="Noto Sans KR"/>
                <a:cs typeface="Noto Sans KR"/>
                <a:sym typeface="Noto Sans KR"/>
              </a:rPr>
              <a:t>버튼으로 Order 스크린으로 전환</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이전 과정에 선택한 메뉴버튼에 해당하는 데이터로 갱신됨</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결제하기 버튼 클릭 시 결제 여부 활성화</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“예” 버튼 클릭 시 서버로 주문 내역 전송</a:t>
            </a:r>
            <a:endParaRPr b="1" sz="1100">
              <a:solidFill>
                <a:schemeClr val="dk1"/>
              </a:solidFill>
              <a:latin typeface="Noto Sans KR"/>
              <a:ea typeface="Noto Sans KR"/>
              <a:cs typeface="Noto Sans KR"/>
              <a:sym typeface="Noto Sans K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66" name="Google Shape;66;p14"/>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txBox="1"/>
          <p:nvPr/>
        </p:nvSpPr>
        <p:spPr>
          <a:xfrm>
            <a:off x="8380500" y="115200"/>
            <a:ext cx="521400" cy="36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목</a:t>
            </a:r>
            <a:r>
              <a:rPr b="1" lang="ko" sz="1200">
                <a:solidFill>
                  <a:schemeClr val="dk1"/>
                </a:solidFill>
                <a:latin typeface="Noto Sans KR"/>
                <a:ea typeface="Noto Sans KR"/>
                <a:cs typeface="Noto Sans KR"/>
                <a:sym typeface="Noto Sans KR"/>
              </a:rPr>
              <a:t>차</a:t>
            </a:r>
            <a:endParaRPr b="1" sz="1200">
              <a:solidFill>
                <a:schemeClr val="dk1"/>
              </a:solidFill>
              <a:latin typeface="Noto Sans KR"/>
              <a:ea typeface="Noto Sans KR"/>
              <a:cs typeface="Noto Sans KR"/>
              <a:sym typeface="Noto Sans KR"/>
            </a:endParaRPr>
          </a:p>
        </p:txBody>
      </p:sp>
      <p:sp>
        <p:nvSpPr>
          <p:cNvPr id="68" name="Google Shape;68;p14"/>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a:t>
            </a:r>
            <a:r>
              <a:rPr b="1" lang="ko" sz="1200">
                <a:latin typeface="Noto Sans KR"/>
                <a:ea typeface="Noto Sans KR"/>
                <a:cs typeface="Noto Sans KR"/>
                <a:sym typeface="Noto Sans KR"/>
              </a:rPr>
              <a:t>1 -</a:t>
            </a:r>
            <a:endParaRPr b="1" sz="1200">
              <a:latin typeface="Noto Sans KR"/>
              <a:ea typeface="Noto Sans KR"/>
              <a:cs typeface="Noto Sans KR"/>
              <a:sym typeface="Noto Sans KR"/>
            </a:endParaRPr>
          </a:p>
        </p:txBody>
      </p:sp>
      <p:grpSp>
        <p:nvGrpSpPr>
          <p:cNvPr id="69" name="Google Shape;69;p14"/>
          <p:cNvGrpSpPr/>
          <p:nvPr/>
        </p:nvGrpSpPr>
        <p:grpSpPr>
          <a:xfrm>
            <a:off x="512250" y="781675"/>
            <a:ext cx="1617750" cy="579600"/>
            <a:chOff x="512250" y="781675"/>
            <a:chExt cx="1617750" cy="579600"/>
          </a:xfrm>
        </p:grpSpPr>
        <p:sp>
          <p:nvSpPr>
            <p:cNvPr id="70" name="Google Shape;70;p14"/>
            <p:cNvSpPr txBox="1"/>
            <p:nvPr/>
          </p:nvSpPr>
          <p:spPr>
            <a:xfrm>
              <a:off x="1189200" y="809875"/>
              <a:ext cx="9408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목 차</a:t>
              </a:r>
              <a:endParaRPr b="1" sz="2400">
                <a:solidFill>
                  <a:schemeClr val="dk1"/>
                </a:solidFill>
                <a:latin typeface="Noto Sans KR"/>
                <a:ea typeface="Noto Sans KR"/>
                <a:cs typeface="Noto Sans KR"/>
                <a:sym typeface="Noto Sans KR"/>
              </a:endParaRPr>
            </a:p>
          </p:txBody>
        </p:sp>
        <p:pic>
          <p:nvPicPr>
            <p:cNvPr id="71" name="Google Shape;71;p14"/>
            <p:cNvPicPr preferRelativeResize="0"/>
            <p:nvPr/>
          </p:nvPicPr>
          <p:blipFill>
            <a:blip r:embed="rId3">
              <a:alphaModFix/>
            </a:blip>
            <a:stretch>
              <a:fillRect/>
            </a:stretch>
          </p:blipFill>
          <p:spPr>
            <a:xfrm>
              <a:off x="512250" y="781675"/>
              <a:ext cx="579600" cy="579600"/>
            </a:xfrm>
            <a:prstGeom prst="rect">
              <a:avLst/>
            </a:prstGeom>
            <a:noFill/>
            <a:ln>
              <a:noFill/>
            </a:ln>
          </p:spPr>
        </p:pic>
      </p:grpSp>
      <p:grpSp>
        <p:nvGrpSpPr>
          <p:cNvPr id="72" name="Google Shape;72;p14"/>
          <p:cNvGrpSpPr/>
          <p:nvPr/>
        </p:nvGrpSpPr>
        <p:grpSpPr>
          <a:xfrm>
            <a:off x="579600" y="1539150"/>
            <a:ext cx="6687300" cy="3059900"/>
            <a:chOff x="579600" y="1539150"/>
            <a:chExt cx="6687300" cy="3059900"/>
          </a:xfrm>
        </p:grpSpPr>
        <p:pic>
          <p:nvPicPr>
            <p:cNvPr id="73" name="Google Shape;73;p14"/>
            <p:cNvPicPr preferRelativeResize="0"/>
            <p:nvPr/>
          </p:nvPicPr>
          <p:blipFill>
            <a:blip r:embed="rId4">
              <a:alphaModFix/>
            </a:blip>
            <a:stretch>
              <a:fillRect/>
            </a:stretch>
          </p:blipFill>
          <p:spPr>
            <a:xfrm>
              <a:off x="579600" y="4157450"/>
              <a:ext cx="360000" cy="360000"/>
            </a:xfrm>
            <a:prstGeom prst="rect">
              <a:avLst/>
            </a:prstGeom>
            <a:noFill/>
            <a:ln>
              <a:noFill/>
            </a:ln>
          </p:spPr>
        </p:pic>
        <p:pic>
          <p:nvPicPr>
            <p:cNvPr id="74" name="Google Shape;74;p14"/>
            <p:cNvPicPr preferRelativeResize="0"/>
            <p:nvPr/>
          </p:nvPicPr>
          <p:blipFill>
            <a:blip r:embed="rId5">
              <a:alphaModFix/>
            </a:blip>
            <a:stretch>
              <a:fillRect/>
            </a:stretch>
          </p:blipFill>
          <p:spPr>
            <a:xfrm>
              <a:off x="579600" y="3523275"/>
              <a:ext cx="360000" cy="360000"/>
            </a:xfrm>
            <a:prstGeom prst="rect">
              <a:avLst/>
            </a:prstGeom>
            <a:noFill/>
            <a:ln>
              <a:noFill/>
            </a:ln>
          </p:spPr>
        </p:pic>
        <p:pic>
          <p:nvPicPr>
            <p:cNvPr id="75" name="Google Shape;75;p14"/>
            <p:cNvPicPr preferRelativeResize="0"/>
            <p:nvPr/>
          </p:nvPicPr>
          <p:blipFill>
            <a:blip r:embed="rId6">
              <a:alphaModFix/>
            </a:blip>
            <a:stretch>
              <a:fillRect/>
            </a:stretch>
          </p:blipFill>
          <p:spPr>
            <a:xfrm>
              <a:off x="579600" y="2889100"/>
              <a:ext cx="360000" cy="360000"/>
            </a:xfrm>
            <a:prstGeom prst="rect">
              <a:avLst/>
            </a:prstGeom>
            <a:noFill/>
            <a:ln>
              <a:noFill/>
            </a:ln>
          </p:spPr>
        </p:pic>
        <p:pic>
          <p:nvPicPr>
            <p:cNvPr id="76" name="Google Shape;76;p14"/>
            <p:cNvPicPr preferRelativeResize="0"/>
            <p:nvPr/>
          </p:nvPicPr>
          <p:blipFill>
            <a:blip r:embed="rId7">
              <a:alphaModFix/>
            </a:blip>
            <a:stretch>
              <a:fillRect/>
            </a:stretch>
          </p:blipFill>
          <p:spPr>
            <a:xfrm>
              <a:off x="579600" y="2254925"/>
              <a:ext cx="360000" cy="360000"/>
            </a:xfrm>
            <a:prstGeom prst="rect">
              <a:avLst/>
            </a:prstGeom>
            <a:noFill/>
            <a:ln>
              <a:noFill/>
            </a:ln>
          </p:spPr>
        </p:pic>
        <p:pic>
          <p:nvPicPr>
            <p:cNvPr id="77" name="Google Shape;77;p14"/>
            <p:cNvPicPr preferRelativeResize="0"/>
            <p:nvPr/>
          </p:nvPicPr>
          <p:blipFill>
            <a:blip r:embed="rId8">
              <a:alphaModFix/>
            </a:blip>
            <a:stretch>
              <a:fillRect/>
            </a:stretch>
          </p:blipFill>
          <p:spPr>
            <a:xfrm>
              <a:off x="579600" y="1620750"/>
              <a:ext cx="360000" cy="360000"/>
            </a:xfrm>
            <a:prstGeom prst="rect">
              <a:avLst/>
            </a:prstGeom>
            <a:noFill/>
            <a:ln>
              <a:noFill/>
            </a:ln>
          </p:spPr>
        </p:pic>
        <p:sp>
          <p:nvSpPr>
            <p:cNvPr id="78" name="Google Shape;78;p14"/>
            <p:cNvSpPr txBox="1"/>
            <p:nvPr/>
          </p:nvSpPr>
          <p:spPr>
            <a:xfrm>
              <a:off x="1113000" y="1539150"/>
              <a:ext cx="6153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Noto Sans KR"/>
                  <a:ea typeface="Noto Sans KR"/>
                  <a:cs typeface="Noto Sans KR"/>
                  <a:sym typeface="Noto Sans KR"/>
                </a:rPr>
                <a:t>프로젝트 개요</a:t>
              </a:r>
              <a:endParaRPr b="1" sz="2000">
                <a:solidFill>
                  <a:schemeClr val="dk1"/>
                </a:solidFill>
                <a:latin typeface="Noto Sans KR"/>
                <a:ea typeface="Noto Sans KR"/>
                <a:cs typeface="Noto Sans KR"/>
                <a:sym typeface="Noto Sans KR"/>
              </a:endParaRPr>
            </a:p>
          </p:txBody>
        </p:sp>
        <p:sp>
          <p:nvSpPr>
            <p:cNvPr id="79" name="Google Shape;79;p14"/>
            <p:cNvSpPr txBox="1"/>
            <p:nvPr/>
          </p:nvSpPr>
          <p:spPr>
            <a:xfrm>
              <a:off x="1113000" y="2157738"/>
              <a:ext cx="6153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Noto Sans KR"/>
                  <a:ea typeface="Noto Sans KR"/>
                  <a:cs typeface="Noto Sans KR"/>
                  <a:sym typeface="Noto Sans KR"/>
                </a:rPr>
                <a:t>Flow Chart</a:t>
              </a:r>
              <a:endParaRPr b="1" sz="2000">
                <a:solidFill>
                  <a:schemeClr val="dk1"/>
                </a:solidFill>
                <a:latin typeface="Noto Sans KR"/>
                <a:ea typeface="Noto Sans KR"/>
                <a:cs typeface="Noto Sans KR"/>
                <a:sym typeface="Noto Sans KR"/>
              </a:endParaRPr>
            </a:p>
          </p:txBody>
        </p:sp>
        <p:sp>
          <p:nvSpPr>
            <p:cNvPr id="80" name="Google Shape;80;p14"/>
            <p:cNvSpPr txBox="1"/>
            <p:nvPr/>
          </p:nvSpPr>
          <p:spPr>
            <a:xfrm>
              <a:off x="1113000" y="2807500"/>
              <a:ext cx="6153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Noto Sans KR"/>
                  <a:ea typeface="Noto Sans KR"/>
                  <a:cs typeface="Noto Sans KR"/>
                  <a:sym typeface="Noto Sans KR"/>
                </a:rPr>
                <a:t>프로젝트 상세</a:t>
              </a:r>
              <a:endParaRPr b="1" sz="2000">
                <a:solidFill>
                  <a:schemeClr val="dk1"/>
                </a:solidFill>
                <a:latin typeface="Noto Sans KR"/>
                <a:ea typeface="Noto Sans KR"/>
                <a:cs typeface="Noto Sans KR"/>
                <a:sym typeface="Noto Sans KR"/>
              </a:endParaRPr>
            </a:p>
          </p:txBody>
        </p:sp>
        <p:sp>
          <p:nvSpPr>
            <p:cNvPr id="81" name="Google Shape;81;p14"/>
            <p:cNvSpPr txBox="1"/>
            <p:nvPr/>
          </p:nvSpPr>
          <p:spPr>
            <a:xfrm>
              <a:off x="1113000" y="4075850"/>
              <a:ext cx="6153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Noto Sans KR"/>
                  <a:ea typeface="Noto Sans KR"/>
                  <a:cs typeface="Noto Sans KR"/>
                  <a:sym typeface="Noto Sans KR"/>
                </a:rPr>
                <a:t>고찰</a:t>
              </a:r>
              <a:endParaRPr b="1" sz="2000">
                <a:solidFill>
                  <a:schemeClr val="dk1"/>
                </a:solidFill>
                <a:latin typeface="Noto Sans KR"/>
                <a:ea typeface="Noto Sans KR"/>
                <a:cs typeface="Noto Sans KR"/>
                <a:sym typeface="Noto Sans KR"/>
              </a:endParaRPr>
            </a:p>
          </p:txBody>
        </p:sp>
        <p:sp>
          <p:nvSpPr>
            <p:cNvPr id="82" name="Google Shape;82;p14"/>
            <p:cNvSpPr txBox="1"/>
            <p:nvPr/>
          </p:nvSpPr>
          <p:spPr>
            <a:xfrm>
              <a:off x="1113000" y="3441675"/>
              <a:ext cx="6153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Noto Sans KR"/>
                  <a:ea typeface="Noto Sans KR"/>
                  <a:cs typeface="Noto Sans KR"/>
                  <a:sym typeface="Noto Sans KR"/>
                </a:rPr>
                <a:t>문제점 및 개선과정</a:t>
              </a:r>
              <a:endParaRPr b="1" sz="2000">
                <a:solidFill>
                  <a:schemeClr val="dk1"/>
                </a:solidFill>
                <a:latin typeface="Noto Sans KR"/>
                <a:ea typeface="Noto Sans KR"/>
                <a:cs typeface="Noto Sans KR"/>
                <a:sym typeface="Noto Sans K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2"/>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321" name="Google Shape;321;p32"/>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32"/>
          <p:cNvSpPr txBox="1"/>
          <p:nvPr/>
        </p:nvSpPr>
        <p:spPr>
          <a:xfrm>
            <a:off x="5827725" y="115200"/>
            <a:ext cx="30801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NowPurchase </a:t>
            </a:r>
            <a:r>
              <a:rPr b="1" lang="ko" sz="1200">
                <a:solidFill>
                  <a:schemeClr val="dk1"/>
                </a:solidFill>
                <a:latin typeface="Noto Sans KR"/>
                <a:ea typeface="Noto Sans KR"/>
                <a:cs typeface="Noto Sans KR"/>
                <a:sym typeface="Noto Sans KR"/>
              </a:rPr>
              <a:t>스크린 실행</a:t>
            </a:r>
            <a:endParaRPr b="1" sz="1200">
              <a:solidFill>
                <a:schemeClr val="dk1"/>
              </a:solidFill>
              <a:latin typeface="Noto Sans KR"/>
              <a:ea typeface="Noto Sans KR"/>
              <a:cs typeface="Noto Sans KR"/>
              <a:sym typeface="Noto Sans KR"/>
            </a:endParaRPr>
          </a:p>
        </p:txBody>
      </p:sp>
      <p:sp>
        <p:nvSpPr>
          <p:cNvPr id="323" name="Google Shape;323;p32"/>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- 19 -</a:t>
            </a:r>
            <a:endParaRPr b="1" sz="1200">
              <a:latin typeface="Noto Sans KR"/>
              <a:ea typeface="Noto Sans KR"/>
              <a:cs typeface="Noto Sans KR"/>
              <a:sym typeface="Noto Sans KR"/>
            </a:endParaRPr>
          </a:p>
        </p:txBody>
      </p:sp>
      <p:sp>
        <p:nvSpPr>
          <p:cNvPr id="324" name="Google Shape;324;p32"/>
          <p:cNvSpPr txBox="1"/>
          <p:nvPr/>
        </p:nvSpPr>
        <p:spPr>
          <a:xfrm>
            <a:off x="1188000" y="809875"/>
            <a:ext cx="59217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NowPurchase </a:t>
            </a:r>
            <a:r>
              <a:rPr b="1" lang="ko" sz="2400">
                <a:solidFill>
                  <a:schemeClr val="dk1"/>
                </a:solidFill>
                <a:latin typeface="Noto Sans KR"/>
                <a:ea typeface="Noto Sans KR"/>
                <a:cs typeface="Noto Sans KR"/>
                <a:sym typeface="Noto Sans KR"/>
              </a:rPr>
              <a:t>스크린 실행</a:t>
            </a:r>
            <a:endParaRPr b="1" sz="2400">
              <a:solidFill>
                <a:schemeClr val="dk1"/>
              </a:solidFill>
              <a:latin typeface="Noto Sans KR"/>
              <a:ea typeface="Noto Sans KR"/>
              <a:cs typeface="Noto Sans KR"/>
              <a:sym typeface="Noto Sans KR"/>
            </a:endParaRPr>
          </a:p>
        </p:txBody>
      </p:sp>
      <p:pic>
        <p:nvPicPr>
          <p:cNvPr id="325" name="Google Shape;325;p32"/>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326" name="Google Shape;326;p32" title="nowPurchase.mp4">
            <a:hlinkClick r:id="rId4"/>
          </p:cNvPr>
          <p:cNvPicPr preferRelativeResize="0"/>
          <p:nvPr/>
        </p:nvPicPr>
        <p:blipFill>
          <a:blip r:embed="rId5">
            <a:alphaModFix/>
          </a:blip>
          <a:stretch>
            <a:fillRect/>
          </a:stretch>
        </p:blipFill>
        <p:spPr>
          <a:xfrm>
            <a:off x="536113" y="1472875"/>
            <a:ext cx="8071774" cy="3301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332" name="Google Shape;332;p33"/>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3" name="Google Shape;333;p33"/>
          <p:cNvSpPr txBox="1"/>
          <p:nvPr/>
        </p:nvSpPr>
        <p:spPr>
          <a:xfrm>
            <a:off x="5827725" y="115200"/>
            <a:ext cx="30801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NowPurchase - Server</a:t>
            </a:r>
            <a:endParaRPr b="1" sz="1200">
              <a:solidFill>
                <a:schemeClr val="dk1"/>
              </a:solidFill>
              <a:latin typeface="Noto Sans KR"/>
              <a:ea typeface="Noto Sans KR"/>
              <a:cs typeface="Noto Sans KR"/>
              <a:sym typeface="Noto Sans KR"/>
            </a:endParaRPr>
          </a:p>
        </p:txBody>
      </p:sp>
      <p:sp>
        <p:nvSpPr>
          <p:cNvPr id="334" name="Google Shape;334;p33"/>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- 20 -</a:t>
            </a:r>
            <a:endParaRPr b="1" sz="1200">
              <a:latin typeface="Noto Sans KR"/>
              <a:ea typeface="Noto Sans KR"/>
              <a:cs typeface="Noto Sans KR"/>
              <a:sym typeface="Noto Sans KR"/>
            </a:endParaRPr>
          </a:p>
        </p:txBody>
      </p:sp>
      <p:sp>
        <p:nvSpPr>
          <p:cNvPr id="335" name="Google Shape;335;p33"/>
          <p:cNvSpPr txBox="1"/>
          <p:nvPr/>
        </p:nvSpPr>
        <p:spPr>
          <a:xfrm>
            <a:off x="1188000" y="809875"/>
            <a:ext cx="59217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NowPurchase - Server</a:t>
            </a:r>
            <a:endParaRPr b="1" sz="2400">
              <a:solidFill>
                <a:schemeClr val="dk1"/>
              </a:solidFill>
              <a:latin typeface="Noto Sans KR"/>
              <a:ea typeface="Noto Sans KR"/>
              <a:cs typeface="Noto Sans KR"/>
              <a:sym typeface="Noto Sans KR"/>
            </a:endParaRPr>
          </a:p>
        </p:txBody>
      </p:sp>
      <p:pic>
        <p:nvPicPr>
          <p:cNvPr id="336" name="Google Shape;336;p33"/>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337" name="Google Shape;337;p33" title="nowpurchase_server.mp4">
            <a:hlinkClick r:id="rId4"/>
          </p:cNvPr>
          <p:cNvPicPr preferRelativeResize="0"/>
          <p:nvPr/>
        </p:nvPicPr>
        <p:blipFill>
          <a:blip r:embed="rId5">
            <a:alphaModFix/>
          </a:blip>
          <a:stretch>
            <a:fillRect/>
          </a:stretch>
        </p:blipFill>
        <p:spPr>
          <a:xfrm>
            <a:off x="510925" y="1431575"/>
            <a:ext cx="8122149" cy="339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343" name="Google Shape;343;p34"/>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34"/>
          <p:cNvSpPr txBox="1"/>
          <p:nvPr/>
        </p:nvSpPr>
        <p:spPr>
          <a:xfrm>
            <a:off x="7078200" y="115200"/>
            <a:ext cx="18291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Cart</a:t>
            </a:r>
            <a:endParaRPr b="1" sz="1200">
              <a:solidFill>
                <a:schemeClr val="dk1"/>
              </a:solidFill>
              <a:latin typeface="Noto Sans KR"/>
              <a:ea typeface="Noto Sans KR"/>
              <a:cs typeface="Noto Sans KR"/>
              <a:sym typeface="Noto Sans KR"/>
            </a:endParaRPr>
          </a:p>
        </p:txBody>
      </p:sp>
      <p:sp>
        <p:nvSpPr>
          <p:cNvPr id="345" name="Google Shape;345;p34"/>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- 21 -</a:t>
            </a:r>
            <a:endParaRPr b="1" sz="1200">
              <a:latin typeface="Noto Sans KR"/>
              <a:ea typeface="Noto Sans KR"/>
              <a:cs typeface="Noto Sans KR"/>
              <a:sym typeface="Noto Sans KR"/>
            </a:endParaRPr>
          </a:p>
        </p:txBody>
      </p:sp>
      <p:sp>
        <p:nvSpPr>
          <p:cNvPr id="346" name="Google Shape;346;p34"/>
          <p:cNvSpPr txBox="1"/>
          <p:nvPr/>
        </p:nvSpPr>
        <p:spPr>
          <a:xfrm>
            <a:off x="1188000" y="809875"/>
            <a:ext cx="29961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Cart</a:t>
            </a:r>
            <a:endParaRPr b="1" sz="2400">
              <a:solidFill>
                <a:schemeClr val="dk1"/>
              </a:solidFill>
              <a:latin typeface="Noto Sans KR"/>
              <a:ea typeface="Noto Sans KR"/>
              <a:cs typeface="Noto Sans KR"/>
              <a:sym typeface="Noto Sans KR"/>
            </a:endParaRPr>
          </a:p>
        </p:txBody>
      </p:sp>
      <p:pic>
        <p:nvPicPr>
          <p:cNvPr id="347" name="Google Shape;347;p34"/>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348" name="Google Shape;348;p34"/>
          <p:cNvPicPr preferRelativeResize="0"/>
          <p:nvPr/>
        </p:nvPicPr>
        <p:blipFill>
          <a:blip r:embed="rId4">
            <a:alphaModFix/>
          </a:blip>
          <a:stretch>
            <a:fillRect/>
          </a:stretch>
        </p:blipFill>
        <p:spPr>
          <a:xfrm>
            <a:off x="5958000" y="968400"/>
            <a:ext cx="2160000" cy="3845509"/>
          </a:xfrm>
          <a:prstGeom prst="rect">
            <a:avLst/>
          </a:prstGeom>
          <a:noFill/>
          <a:ln>
            <a:noFill/>
          </a:ln>
        </p:spPr>
      </p:pic>
      <p:sp>
        <p:nvSpPr>
          <p:cNvPr id="349" name="Google Shape;349;p34"/>
          <p:cNvSpPr txBox="1"/>
          <p:nvPr/>
        </p:nvSpPr>
        <p:spPr>
          <a:xfrm>
            <a:off x="511200" y="1596150"/>
            <a:ext cx="3924600" cy="2367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ko" sz="1500">
                <a:solidFill>
                  <a:schemeClr val="dk1"/>
                </a:solidFill>
                <a:latin typeface="Noto Sans KR"/>
                <a:ea typeface="Noto Sans KR"/>
                <a:cs typeface="Noto Sans KR"/>
                <a:sym typeface="Noto Sans KR"/>
              </a:rPr>
              <a:t>・ Cart 스크린</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Back버튼으로 Menu 스크린으로 전환</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Delete </a:t>
            </a:r>
            <a:r>
              <a:rPr b="1" lang="ko" sz="1100">
                <a:solidFill>
                  <a:schemeClr val="dk1"/>
                </a:solidFill>
                <a:latin typeface="Noto Sans KR"/>
                <a:ea typeface="Noto Sans KR"/>
                <a:cs typeface="Noto Sans KR"/>
                <a:sym typeface="Noto Sans KR"/>
              </a:rPr>
              <a:t>버튼으로 장바구니 데이터 초기화</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Order 버튼으로 Order 스크린으로 전환</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이전 과정에 선택한 메뉴버튼</a:t>
            </a:r>
            <a:r>
              <a:rPr b="1" lang="ko" sz="1100">
                <a:solidFill>
                  <a:schemeClr val="dk1"/>
                </a:solidFill>
                <a:latin typeface="Noto Sans KR"/>
                <a:ea typeface="Noto Sans KR"/>
                <a:cs typeface="Noto Sans KR"/>
                <a:sym typeface="Noto Sans KR"/>
              </a:rPr>
              <a:t>에 해당하는</a:t>
            </a:r>
            <a:r>
              <a:rPr b="1" lang="ko" sz="1100">
                <a:solidFill>
                  <a:schemeClr val="dk1"/>
                </a:solidFill>
                <a:latin typeface="Noto Sans KR"/>
                <a:ea typeface="Noto Sans KR"/>
                <a:cs typeface="Noto Sans KR"/>
                <a:sym typeface="Noto Sans KR"/>
              </a:rPr>
              <a:t> 데이터로 갱신됨</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결제하기 버튼 클릭 시 결제 여부 활성화</a:t>
            </a:r>
            <a:endParaRPr b="1" sz="11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100">
                <a:solidFill>
                  <a:schemeClr val="dk1"/>
                </a:solidFill>
                <a:latin typeface="Noto Sans KR"/>
                <a:ea typeface="Noto Sans KR"/>
                <a:cs typeface="Noto Sans KR"/>
                <a:sym typeface="Noto Sans KR"/>
              </a:rPr>
              <a:t>“예” 버튼 클릭 시 서버로 주문 내역 전송</a:t>
            </a:r>
            <a:endParaRPr b="1" sz="1100">
              <a:solidFill>
                <a:schemeClr val="dk1"/>
              </a:solidFill>
              <a:latin typeface="Noto Sans KR"/>
              <a:ea typeface="Noto Sans KR"/>
              <a:cs typeface="Noto Sans KR"/>
              <a:sym typeface="Noto Sans K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5"/>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355" name="Google Shape;355;p35"/>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35"/>
          <p:cNvSpPr txBox="1"/>
          <p:nvPr/>
        </p:nvSpPr>
        <p:spPr>
          <a:xfrm>
            <a:off x="6527675" y="115200"/>
            <a:ext cx="23796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Cart </a:t>
            </a:r>
            <a:r>
              <a:rPr b="1" lang="ko" sz="1200">
                <a:solidFill>
                  <a:schemeClr val="dk1"/>
                </a:solidFill>
                <a:latin typeface="Noto Sans KR"/>
                <a:ea typeface="Noto Sans KR"/>
                <a:cs typeface="Noto Sans KR"/>
                <a:sym typeface="Noto Sans KR"/>
              </a:rPr>
              <a:t>스크린 실행</a:t>
            </a:r>
            <a:endParaRPr b="1" sz="1200">
              <a:solidFill>
                <a:schemeClr val="dk1"/>
              </a:solidFill>
              <a:latin typeface="Noto Sans KR"/>
              <a:ea typeface="Noto Sans KR"/>
              <a:cs typeface="Noto Sans KR"/>
              <a:sym typeface="Noto Sans KR"/>
            </a:endParaRPr>
          </a:p>
        </p:txBody>
      </p:sp>
      <p:sp>
        <p:nvSpPr>
          <p:cNvPr id="357" name="Google Shape;357;p35"/>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- 22 -</a:t>
            </a:r>
            <a:endParaRPr b="1" sz="1200">
              <a:latin typeface="Noto Sans KR"/>
              <a:ea typeface="Noto Sans KR"/>
              <a:cs typeface="Noto Sans KR"/>
              <a:sym typeface="Noto Sans KR"/>
            </a:endParaRPr>
          </a:p>
        </p:txBody>
      </p:sp>
      <p:sp>
        <p:nvSpPr>
          <p:cNvPr id="358" name="Google Shape;358;p35"/>
          <p:cNvSpPr txBox="1"/>
          <p:nvPr/>
        </p:nvSpPr>
        <p:spPr>
          <a:xfrm>
            <a:off x="1188000" y="809875"/>
            <a:ext cx="45612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Cart </a:t>
            </a:r>
            <a:r>
              <a:rPr b="1" lang="ko" sz="2400">
                <a:solidFill>
                  <a:schemeClr val="dk1"/>
                </a:solidFill>
                <a:latin typeface="Noto Sans KR"/>
                <a:ea typeface="Noto Sans KR"/>
                <a:cs typeface="Noto Sans KR"/>
                <a:sym typeface="Noto Sans KR"/>
              </a:rPr>
              <a:t>스크린 실행</a:t>
            </a:r>
            <a:endParaRPr b="1" sz="2400">
              <a:solidFill>
                <a:schemeClr val="dk1"/>
              </a:solidFill>
              <a:latin typeface="Noto Sans KR"/>
              <a:ea typeface="Noto Sans KR"/>
              <a:cs typeface="Noto Sans KR"/>
              <a:sym typeface="Noto Sans KR"/>
            </a:endParaRPr>
          </a:p>
        </p:txBody>
      </p:sp>
      <p:pic>
        <p:nvPicPr>
          <p:cNvPr id="359" name="Google Shape;359;p35"/>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360" name="Google Shape;360;p35" title="Cart.mp4">
            <a:hlinkClick r:id="rId4"/>
          </p:cNvPr>
          <p:cNvPicPr preferRelativeResize="0"/>
          <p:nvPr/>
        </p:nvPicPr>
        <p:blipFill>
          <a:blip r:embed="rId5">
            <a:alphaModFix/>
          </a:blip>
          <a:stretch>
            <a:fillRect/>
          </a:stretch>
        </p:blipFill>
        <p:spPr>
          <a:xfrm>
            <a:off x="541375" y="1439225"/>
            <a:ext cx="8061250" cy="33349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6"/>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366" name="Google Shape;366;p36"/>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6"/>
          <p:cNvSpPr txBox="1"/>
          <p:nvPr/>
        </p:nvSpPr>
        <p:spPr>
          <a:xfrm>
            <a:off x="6527675" y="115200"/>
            <a:ext cx="23796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Cart - Server</a:t>
            </a:r>
            <a:endParaRPr b="1" sz="1200">
              <a:solidFill>
                <a:schemeClr val="dk1"/>
              </a:solidFill>
              <a:latin typeface="Noto Sans KR"/>
              <a:ea typeface="Noto Sans KR"/>
              <a:cs typeface="Noto Sans KR"/>
              <a:sym typeface="Noto Sans KR"/>
            </a:endParaRPr>
          </a:p>
        </p:txBody>
      </p:sp>
      <p:sp>
        <p:nvSpPr>
          <p:cNvPr id="368" name="Google Shape;368;p36"/>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- 23 -</a:t>
            </a:r>
            <a:endParaRPr b="1" sz="1200">
              <a:latin typeface="Noto Sans KR"/>
              <a:ea typeface="Noto Sans KR"/>
              <a:cs typeface="Noto Sans KR"/>
              <a:sym typeface="Noto Sans KR"/>
            </a:endParaRPr>
          </a:p>
        </p:txBody>
      </p:sp>
      <p:sp>
        <p:nvSpPr>
          <p:cNvPr id="369" name="Google Shape;369;p36"/>
          <p:cNvSpPr txBox="1"/>
          <p:nvPr/>
        </p:nvSpPr>
        <p:spPr>
          <a:xfrm>
            <a:off x="1188000" y="809875"/>
            <a:ext cx="45612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Cart - Server</a:t>
            </a:r>
            <a:endParaRPr b="1" sz="2400">
              <a:solidFill>
                <a:schemeClr val="dk1"/>
              </a:solidFill>
              <a:latin typeface="Noto Sans KR"/>
              <a:ea typeface="Noto Sans KR"/>
              <a:cs typeface="Noto Sans KR"/>
              <a:sym typeface="Noto Sans KR"/>
            </a:endParaRPr>
          </a:p>
        </p:txBody>
      </p:sp>
      <p:pic>
        <p:nvPicPr>
          <p:cNvPr id="370" name="Google Shape;370;p36"/>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371" name="Google Shape;371;p36" title="Cart_server.mp4">
            <a:hlinkClick r:id="rId4"/>
          </p:cNvPr>
          <p:cNvPicPr preferRelativeResize="0"/>
          <p:nvPr/>
        </p:nvPicPr>
        <p:blipFill>
          <a:blip r:embed="rId5">
            <a:alphaModFix/>
          </a:blip>
          <a:stretch>
            <a:fillRect/>
          </a:stretch>
        </p:blipFill>
        <p:spPr>
          <a:xfrm>
            <a:off x="613450" y="1414700"/>
            <a:ext cx="8127100" cy="3406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7"/>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377" name="Google Shape;377;p37"/>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37"/>
          <p:cNvSpPr txBox="1"/>
          <p:nvPr/>
        </p:nvSpPr>
        <p:spPr>
          <a:xfrm>
            <a:off x="5764800" y="115200"/>
            <a:ext cx="31425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Raspberry Pi 5</a:t>
            </a:r>
            <a:r>
              <a:rPr b="1" lang="ko" sz="1200">
                <a:solidFill>
                  <a:schemeClr val="dk1"/>
                </a:solidFill>
                <a:latin typeface="Noto Sans KR"/>
                <a:ea typeface="Noto Sans KR"/>
                <a:cs typeface="Noto Sans KR"/>
                <a:sym typeface="Noto Sans KR"/>
              </a:rPr>
              <a:t>와 상호작용</a:t>
            </a:r>
            <a:endParaRPr b="1" sz="1200">
              <a:solidFill>
                <a:schemeClr val="dk1"/>
              </a:solidFill>
              <a:latin typeface="Noto Sans KR"/>
              <a:ea typeface="Noto Sans KR"/>
              <a:cs typeface="Noto Sans KR"/>
              <a:sym typeface="Noto Sans KR"/>
            </a:endParaRPr>
          </a:p>
        </p:txBody>
      </p:sp>
      <p:sp>
        <p:nvSpPr>
          <p:cNvPr id="379" name="Google Shape;379;p37"/>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- 24 -</a:t>
            </a:r>
            <a:endParaRPr b="1" sz="1200">
              <a:latin typeface="Noto Sans KR"/>
              <a:ea typeface="Noto Sans KR"/>
              <a:cs typeface="Noto Sans KR"/>
              <a:sym typeface="Noto Sans KR"/>
            </a:endParaRPr>
          </a:p>
        </p:txBody>
      </p:sp>
      <p:sp>
        <p:nvSpPr>
          <p:cNvPr id="380" name="Google Shape;380;p37"/>
          <p:cNvSpPr txBox="1"/>
          <p:nvPr/>
        </p:nvSpPr>
        <p:spPr>
          <a:xfrm>
            <a:off x="1188000" y="809875"/>
            <a:ext cx="5913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상세 : Raspberry Pi 5</a:t>
            </a:r>
            <a:r>
              <a:rPr b="1" lang="ko" sz="2400">
                <a:solidFill>
                  <a:schemeClr val="dk1"/>
                </a:solidFill>
                <a:latin typeface="Noto Sans KR"/>
                <a:ea typeface="Noto Sans KR"/>
                <a:cs typeface="Noto Sans KR"/>
                <a:sym typeface="Noto Sans KR"/>
              </a:rPr>
              <a:t>와 상호작용</a:t>
            </a:r>
            <a:endParaRPr b="1" sz="2400">
              <a:solidFill>
                <a:schemeClr val="dk1"/>
              </a:solidFill>
              <a:latin typeface="Noto Sans KR"/>
              <a:ea typeface="Noto Sans KR"/>
              <a:cs typeface="Noto Sans KR"/>
              <a:sym typeface="Noto Sans KR"/>
            </a:endParaRPr>
          </a:p>
        </p:txBody>
      </p:sp>
      <p:pic>
        <p:nvPicPr>
          <p:cNvPr id="381" name="Google Shape;381;p37"/>
          <p:cNvPicPr preferRelativeResize="0"/>
          <p:nvPr/>
        </p:nvPicPr>
        <p:blipFill>
          <a:blip r:embed="rId3">
            <a:alphaModFix/>
          </a:blip>
          <a:stretch>
            <a:fillRect/>
          </a:stretch>
        </p:blipFill>
        <p:spPr>
          <a:xfrm>
            <a:off x="511200" y="781200"/>
            <a:ext cx="579600" cy="579600"/>
          </a:xfrm>
          <a:prstGeom prst="rect">
            <a:avLst/>
          </a:prstGeom>
          <a:noFill/>
          <a:ln>
            <a:noFill/>
          </a:ln>
        </p:spPr>
      </p:pic>
      <p:sp>
        <p:nvSpPr>
          <p:cNvPr id="382" name="Google Shape;382;p37"/>
          <p:cNvSpPr txBox="1"/>
          <p:nvPr/>
        </p:nvSpPr>
        <p:spPr>
          <a:xfrm>
            <a:off x="550525" y="1472875"/>
            <a:ext cx="6755700" cy="9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Raspberry Pi 5(이하 파이라고 한다.)는 보드에서 전송된 주문 정보를 받아들이는 서버의 역할을 한다.</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주문이 전송되기 전까지 파이는 대기 상태이며, 주문이 왔을 시 주문에 대한 내역을 출력하고,</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해당 주문에 대한 정보를 텍스트 파일로 저장한다.</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또한, 실물 제품이 나왔다는 것을 빗대어 해당하는 메뉴의 이미지 파일을 오픈한다.</a:t>
            </a:r>
            <a:endParaRPr b="1" sz="1200">
              <a:solidFill>
                <a:schemeClr val="dk1"/>
              </a:solidFill>
              <a:latin typeface="Noto Sans KR"/>
              <a:ea typeface="Noto Sans KR"/>
              <a:cs typeface="Noto Sans KR"/>
              <a:sym typeface="Noto Sans KR"/>
            </a:endParaRPr>
          </a:p>
        </p:txBody>
      </p:sp>
      <p:pic>
        <p:nvPicPr>
          <p:cNvPr id="383" name="Google Shape;383;p37"/>
          <p:cNvPicPr preferRelativeResize="0"/>
          <p:nvPr/>
        </p:nvPicPr>
        <p:blipFill>
          <a:blip r:embed="rId4">
            <a:alphaModFix/>
          </a:blip>
          <a:stretch>
            <a:fillRect/>
          </a:stretch>
        </p:blipFill>
        <p:spPr>
          <a:xfrm>
            <a:off x="632125" y="2419600"/>
            <a:ext cx="4362358" cy="2453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8"/>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389" name="Google Shape;389;p38"/>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38"/>
          <p:cNvSpPr txBox="1"/>
          <p:nvPr/>
        </p:nvSpPr>
        <p:spPr>
          <a:xfrm>
            <a:off x="5764800" y="115200"/>
            <a:ext cx="31425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상세 : Raspberry Pi 5와 상호작용</a:t>
            </a:r>
            <a:endParaRPr b="1" sz="1200">
              <a:solidFill>
                <a:schemeClr val="dk1"/>
              </a:solidFill>
              <a:latin typeface="Noto Sans KR"/>
              <a:ea typeface="Noto Sans KR"/>
              <a:cs typeface="Noto Sans KR"/>
              <a:sym typeface="Noto Sans KR"/>
            </a:endParaRPr>
          </a:p>
        </p:txBody>
      </p:sp>
      <p:sp>
        <p:nvSpPr>
          <p:cNvPr id="391" name="Google Shape;391;p38"/>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- 25 -</a:t>
            </a:r>
            <a:endParaRPr b="1" sz="1200">
              <a:latin typeface="Noto Sans KR"/>
              <a:ea typeface="Noto Sans KR"/>
              <a:cs typeface="Noto Sans KR"/>
              <a:sym typeface="Noto Sans KR"/>
            </a:endParaRPr>
          </a:p>
        </p:txBody>
      </p:sp>
      <p:pic>
        <p:nvPicPr>
          <p:cNvPr id="392" name="Google Shape;392;p38"/>
          <p:cNvPicPr preferRelativeResize="0"/>
          <p:nvPr/>
        </p:nvPicPr>
        <p:blipFill>
          <a:blip r:embed="rId3">
            <a:alphaModFix/>
          </a:blip>
          <a:stretch>
            <a:fillRect/>
          </a:stretch>
        </p:blipFill>
        <p:spPr>
          <a:xfrm>
            <a:off x="203400" y="810550"/>
            <a:ext cx="3600000" cy="2016000"/>
          </a:xfrm>
          <a:prstGeom prst="rect">
            <a:avLst/>
          </a:prstGeom>
          <a:noFill/>
          <a:ln>
            <a:noFill/>
          </a:ln>
        </p:spPr>
      </p:pic>
      <p:pic>
        <p:nvPicPr>
          <p:cNvPr id="393" name="Google Shape;393;p38"/>
          <p:cNvPicPr preferRelativeResize="0"/>
          <p:nvPr/>
        </p:nvPicPr>
        <p:blipFill>
          <a:blip r:embed="rId4">
            <a:alphaModFix/>
          </a:blip>
          <a:stretch>
            <a:fillRect/>
          </a:stretch>
        </p:blipFill>
        <p:spPr>
          <a:xfrm>
            <a:off x="203399" y="2967975"/>
            <a:ext cx="3600000" cy="2016000"/>
          </a:xfrm>
          <a:prstGeom prst="rect">
            <a:avLst/>
          </a:prstGeom>
          <a:noFill/>
          <a:ln>
            <a:noFill/>
          </a:ln>
        </p:spPr>
      </p:pic>
      <p:pic>
        <p:nvPicPr>
          <p:cNvPr id="394" name="Google Shape;394;p38"/>
          <p:cNvPicPr preferRelativeResize="0"/>
          <p:nvPr/>
        </p:nvPicPr>
        <p:blipFill>
          <a:blip r:embed="rId5">
            <a:alphaModFix/>
          </a:blip>
          <a:stretch>
            <a:fillRect/>
          </a:stretch>
        </p:blipFill>
        <p:spPr>
          <a:xfrm>
            <a:off x="4572000" y="810550"/>
            <a:ext cx="3600000" cy="2016000"/>
          </a:xfrm>
          <a:prstGeom prst="rect">
            <a:avLst/>
          </a:prstGeom>
          <a:noFill/>
          <a:ln>
            <a:noFill/>
          </a:ln>
        </p:spPr>
      </p:pic>
      <p:pic>
        <p:nvPicPr>
          <p:cNvPr id="395" name="Google Shape;395;p38"/>
          <p:cNvPicPr preferRelativeResize="0"/>
          <p:nvPr/>
        </p:nvPicPr>
        <p:blipFill>
          <a:blip r:embed="rId6">
            <a:alphaModFix/>
          </a:blip>
          <a:stretch>
            <a:fillRect/>
          </a:stretch>
        </p:blipFill>
        <p:spPr>
          <a:xfrm>
            <a:off x="4083300" y="3019175"/>
            <a:ext cx="4823999" cy="1562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9"/>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401" name="Google Shape;401;p39"/>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39"/>
          <p:cNvSpPr txBox="1"/>
          <p:nvPr/>
        </p:nvSpPr>
        <p:spPr>
          <a:xfrm>
            <a:off x="7298425" y="115200"/>
            <a:ext cx="16089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문제점 및 개선과정</a:t>
            </a:r>
            <a:endParaRPr b="1" sz="1200">
              <a:solidFill>
                <a:schemeClr val="dk1"/>
              </a:solidFill>
              <a:latin typeface="Noto Sans KR"/>
              <a:ea typeface="Noto Sans KR"/>
              <a:cs typeface="Noto Sans KR"/>
              <a:sym typeface="Noto Sans KR"/>
            </a:endParaRPr>
          </a:p>
        </p:txBody>
      </p:sp>
      <p:sp>
        <p:nvSpPr>
          <p:cNvPr id="403" name="Google Shape;403;p39"/>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- 26 -</a:t>
            </a:r>
            <a:endParaRPr b="1" sz="1200">
              <a:latin typeface="Noto Sans KR"/>
              <a:ea typeface="Noto Sans KR"/>
              <a:cs typeface="Noto Sans KR"/>
              <a:sym typeface="Noto Sans KR"/>
            </a:endParaRPr>
          </a:p>
        </p:txBody>
      </p:sp>
      <p:sp>
        <p:nvSpPr>
          <p:cNvPr id="404" name="Google Shape;404;p39"/>
          <p:cNvSpPr txBox="1"/>
          <p:nvPr/>
        </p:nvSpPr>
        <p:spPr>
          <a:xfrm>
            <a:off x="1188000" y="809875"/>
            <a:ext cx="27051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latin typeface="Noto Sans KR"/>
                <a:ea typeface="Noto Sans KR"/>
                <a:cs typeface="Noto Sans KR"/>
                <a:sym typeface="Noto Sans KR"/>
              </a:rPr>
              <a:t>문제점 및 개선과정</a:t>
            </a:r>
            <a:endParaRPr b="1" sz="2400">
              <a:latin typeface="Noto Sans KR"/>
              <a:ea typeface="Noto Sans KR"/>
              <a:cs typeface="Noto Sans KR"/>
              <a:sym typeface="Noto Sans KR"/>
            </a:endParaRPr>
          </a:p>
        </p:txBody>
      </p:sp>
      <p:pic>
        <p:nvPicPr>
          <p:cNvPr id="405" name="Google Shape;405;p39"/>
          <p:cNvPicPr preferRelativeResize="0"/>
          <p:nvPr/>
        </p:nvPicPr>
        <p:blipFill>
          <a:blip r:embed="rId3">
            <a:alphaModFix/>
          </a:blip>
          <a:stretch>
            <a:fillRect/>
          </a:stretch>
        </p:blipFill>
        <p:spPr>
          <a:xfrm>
            <a:off x="511200" y="781200"/>
            <a:ext cx="579600" cy="579600"/>
          </a:xfrm>
          <a:prstGeom prst="rect">
            <a:avLst/>
          </a:prstGeom>
          <a:noFill/>
          <a:ln>
            <a:noFill/>
          </a:ln>
        </p:spPr>
      </p:pic>
      <p:sp>
        <p:nvSpPr>
          <p:cNvPr id="406" name="Google Shape;406;p39"/>
          <p:cNvSpPr txBox="1"/>
          <p:nvPr/>
        </p:nvSpPr>
        <p:spPr>
          <a:xfrm>
            <a:off x="511200" y="1472875"/>
            <a:ext cx="8280000" cy="105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500">
                <a:solidFill>
                  <a:schemeClr val="dk1"/>
                </a:solidFill>
                <a:latin typeface="Noto Sans KR"/>
                <a:ea typeface="Noto Sans KR"/>
                <a:cs typeface="Noto Sans KR"/>
                <a:sym typeface="Noto Sans KR"/>
              </a:rPr>
              <a:t>※ 메모리 문제</a:t>
            </a:r>
            <a:endParaRPr b="1" sz="15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초기 구현에서 GUI에 필요한 폰트, 이미지 등의 데이터가 보드의 내부 Flash에 저장됨. 그러나 STM32F746의 </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내부 Flash의 용량은 1024KB로 GUI 데이터의 용량을 감당할 수 없음.</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따라서 프레임버퍼는 SDRAM으로, 폰트, 이미지 등의 데이터는 QSPI로 옮기는 작업을 수행하여 메모리 문제를 해결함.</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a:t>
            </a:r>
            <a:endParaRPr b="1" sz="1200">
              <a:solidFill>
                <a:schemeClr val="dk1"/>
              </a:solidFill>
              <a:latin typeface="Noto Sans KR"/>
              <a:ea typeface="Noto Sans KR"/>
              <a:cs typeface="Noto Sans KR"/>
              <a:sym typeface="Noto Sans KR"/>
            </a:endParaRPr>
          </a:p>
        </p:txBody>
      </p:sp>
      <p:pic>
        <p:nvPicPr>
          <p:cNvPr id="407" name="Google Shape;407;p39"/>
          <p:cNvPicPr preferRelativeResize="0"/>
          <p:nvPr/>
        </p:nvPicPr>
        <p:blipFill>
          <a:blip r:embed="rId4">
            <a:alphaModFix/>
          </a:blip>
          <a:stretch>
            <a:fillRect/>
          </a:stretch>
        </p:blipFill>
        <p:spPr>
          <a:xfrm>
            <a:off x="587400" y="2636750"/>
            <a:ext cx="4438650" cy="1466850"/>
          </a:xfrm>
          <a:prstGeom prst="rect">
            <a:avLst/>
          </a:prstGeom>
          <a:noFill/>
          <a:ln>
            <a:noFill/>
          </a:ln>
        </p:spPr>
      </p:pic>
      <p:sp>
        <p:nvSpPr>
          <p:cNvPr id="408" name="Google Shape;408;p39"/>
          <p:cNvSpPr txBox="1"/>
          <p:nvPr/>
        </p:nvSpPr>
        <p:spPr>
          <a:xfrm>
            <a:off x="856275" y="4215675"/>
            <a:ext cx="39009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solidFill>
                  <a:schemeClr val="dk1"/>
                </a:solidFill>
                <a:latin typeface="Noto Sans KR"/>
                <a:ea typeface="Noto Sans KR"/>
                <a:cs typeface="Noto Sans KR"/>
                <a:sym typeface="Noto Sans KR"/>
              </a:rPr>
              <a:t>링커 스크립트에 SDRAM과 QSPI 메모리에 대한 정의를 추가</a:t>
            </a:r>
            <a:endParaRPr b="1" sz="1100">
              <a:solidFill>
                <a:schemeClr val="dk1"/>
              </a:solidFill>
              <a:latin typeface="Noto Sans KR"/>
              <a:ea typeface="Noto Sans KR"/>
              <a:cs typeface="Noto Sans KR"/>
              <a:sym typeface="Noto Sans K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0"/>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414" name="Google Shape;414;p40"/>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5" name="Google Shape;415;p40"/>
          <p:cNvSpPr txBox="1"/>
          <p:nvPr/>
        </p:nvSpPr>
        <p:spPr>
          <a:xfrm>
            <a:off x="7298425" y="115200"/>
            <a:ext cx="16089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문제점 및 개선과정</a:t>
            </a:r>
            <a:endParaRPr b="1" sz="1200">
              <a:solidFill>
                <a:schemeClr val="dk1"/>
              </a:solidFill>
              <a:latin typeface="Noto Sans KR"/>
              <a:ea typeface="Noto Sans KR"/>
              <a:cs typeface="Noto Sans KR"/>
              <a:sym typeface="Noto Sans KR"/>
            </a:endParaRPr>
          </a:p>
        </p:txBody>
      </p:sp>
      <p:sp>
        <p:nvSpPr>
          <p:cNvPr id="416" name="Google Shape;416;p40"/>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- 27 -</a:t>
            </a:r>
            <a:endParaRPr b="1" sz="1200">
              <a:latin typeface="Noto Sans KR"/>
              <a:ea typeface="Noto Sans KR"/>
              <a:cs typeface="Noto Sans KR"/>
              <a:sym typeface="Noto Sans KR"/>
            </a:endParaRPr>
          </a:p>
        </p:txBody>
      </p:sp>
      <p:sp>
        <p:nvSpPr>
          <p:cNvPr id="417" name="Google Shape;417;p40"/>
          <p:cNvSpPr txBox="1"/>
          <p:nvPr/>
        </p:nvSpPr>
        <p:spPr>
          <a:xfrm>
            <a:off x="1188000" y="809875"/>
            <a:ext cx="27051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latin typeface="Noto Sans KR"/>
                <a:ea typeface="Noto Sans KR"/>
                <a:cs typeface="Noto Sans KR"/>
                <a:sym typeface="Noto Sans KR"/>
              </a:rPr>
              <a:t>문제점 및 개선과정</a:t>
            </a:r>
            <a:endParaRPr b="1" sz="2400">
              <a:latin typeface="Noto Sans KR"/>
              <a:ea typeface="Noto Sans KR"/>
              <a:cs typeface="Noto Sans KR"/>
              <a:sym typeface="Noto Sans KR"/>
            </a:endParaRPr>
          </a:p>
        </p:txBody>
      </p:sp>
      <p:pic>
        <p:nvPicPr>
          <p:cNvPr id="418" name="Google Shape;418;p40"/>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419" name="Google Shape;419;p40"/>
          <p:cNvPicPr preferRelativeResize="0"/>
          <p:nvPr/>
        </p:nvPicPr>
        <p:blipFill>
          <a:blip r:embed="rId4">
            <a:alphaModFix/>
          </a:blip>
          <a:stretch>
            <a:fillRect/>
          </a:stretch>
        </p:blipFill>
        <p:spPr>
          <a:xfrm>
            <a:off x="637025" y="1472875"/>
            <a:ext cx="2584800" cy="3291359"/>
          </a:xfrm>
          <a:prstGeom prst="rect">
            <a:avLst/>
          </a:prstGeom>
          <a:noFill/>
          <a:ln>
            <a:noFill/>
          </a:ln>
        </p:spPr>
      </p:pic>
      <p:sp>
        <p:nvSpPr>
          <p:cNvPr id="420" name="Google Shape;420;p40"/>
          <p:cNvSpPr txBox="1"/>
          <p:nvPr/>
        </p:nvSpPr>
        <p:spPr>
          <a:xfrm>
            <a:off x="3459500" y="1473825"/>
            <a:ext cx="46962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solidFill>
                  <a:schemeClr val="dk1"/>
                </a:solidFill>
                <a:latin typeface="Noto Sans KR"/>
                <a:ea typeface="Noto Sans KR"/>
                <a:cs typeface="Noto Sans KR"/>
                <a:sym typeface="Noto Sans KR"/>
              </a:rPr>
              <a:t>링커 스크립트에</a:t>
            </a:r>
            <a:r>
              <a:rPr b="1" lang="ko" sz="1100">
                <a:solidFill>
                  <a:schemeClr val="dk1"/>
                </a:solidFill>
                <a:latin typeface="Noto Sans KR"/>
                <a:ea typeface="Noto Sans KR"/>
                <a:cs typeface="Noto Sans KR"/>
                <a:sym typeface="Noto Sans KR"/>
              </a:rPr>
              <a:t>서</a:t>
            </a:r>
            <a:r>
              <a:rPr b="1" lang="ko" sz="1100">
                <a:solidFill>
                  <a:schemeClr val="dk1"/>
                </a:solidFill>
                <a:latin typeface="Noto Sans KR"/>
                <a:ea typeface="Noto Sans KR"/>
                <a:cs typeface="Noto Sans KR"/>
                <a:sym typeface="Noto Sans KR"/>
              </a:rPr>
              <a:t> SDRAM과 QSPI 메모리</a:t>
            </a:r>
            <a:r>
              <a:rPr b="1" lang="ko" sz="1100">
                <a:solidFill>
                  <a:schemeClr val="dk1"/>
                </a:solidFill>
                <a:latin typeface="Noto Sans KR"/>
                <a:ea typeface="Noto Sans KR"/>
                <a:cs typeface="Noto Sans KR"/>
                <a:sym typeface="Noto Sans KR"/>
              </a:rPr>
              <a:t>로 GUI에 관련된 데이터를 이동</a:t>
            </a:r>
            <a:endParaRPr b="1" sz="1100">
              <a:solidFill>
                <a:schemeClr val="dk1"/>
              </a:solidFill>
              <a:latin typeface="Noto Sans KR"/>
              <a:ea typeface="Noto Sans KR"/>
              <a:cs typeface="Noto Sans KR"/>
              <a:sym typeface="Noto Sans K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1"/>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426" name="Google Shape;426;p41"/>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41"/>
          <p:cNvSpPr txBox="1"/>
          <p:nvPr/>
        </p:nvSpPr>
        <p:spPr>
          <a:xfrm>
            <a:off x="7298425" y="115200"/>
            <a:ext cx="16089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문제점 및 개선과정</a:t>
            </a:r>
            <a:endParaRPr b="1" sz="1200">
              <a:solidFill>
                <a:schemeClr val="dk1"/>
              </a:solidFill>
              <a:latin typeface="Noto Sans KR"/>
              <a:ea typeface="Noto Sans KR"/>
              <a:cs typeface="Noto Sans KR"/>
              <a:sym typeface="Noto Sans KR"/>
            </a:endParaRPr>
          </a:p>
        </p:txBody>
      </p:sp>
      <p:sp>
        <p:nvSpPr>
          <p:cNvPr id="428" name="Google Shape;428;p41"/>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- 28 -</a:t>
            </a:r>
            <a:endParaRPr b="1" sz="1200">
              <a:latin typeface="Noto Sans KR"/>
              <a:ea typeface="Noto Sans KR"/>
              <a:cs typeface="Noto Sans KR"/>
              <a:sym typeface="Noto Sans KR"/>
            </a:endParaRPr>
          </a:p>
        </p:txBody>
      </p:sp>
      <p:sp>
        <p:nvSpPr>
          <p:cNvPr id="429" name="Google Shape;429;p41"/>
          <p:cNvSpPr txBox="1"/>
          <p:nvPr/>
        </p:nvSpPr>
        <p:spPr>
          <a:xfrm>
            <a:off x="1188000" y="809875"/>
            <a:ext cx="27051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latin typeface="Noto Sans KR"/>
                <a:ea typeface="Noto Sans KR"/>
                <a:cs typeface="Noto Sans KR"/>
                <a:sym typeface="Noto Sans KR"/>
              </a:rPr>
              <a:t>문제점 및 개선과정</a:t>
            </a:r>
            <a:endParaRPr b="1" sz="2400">
              <a:latin typeface="Noto Sans KR"/>
              <a:ea typeface="Noto Sans KR"/>
              <a:cs typeface="Noto Sans KR"/>
              <a:sym typeface="Noto Sans KR"/>
            </a:endParaRPr>
          </a:p>
        </p:txBody>
      </p:sp>
      <p:pic>
        <p:nvPicPr>
          <p:cNvPr id="430" name="Google Shape;430;p41"/>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431" name="Google Shape;431;p41"/>
          <p:cNvPicPr preferRelativeResize="0"/>
          <p:nvPr/>
        </p:nvPicPr>
        <p:blipFill>
          <a:blip r:embed="rId4">
            <a:alphaModFix/>
          </a:blip>
          <a:stretch>
            <a:fillRect/>
          </a:stretch>
        </p:blipFill>
        <p:spPr>
          <a:xfrm>
            <a:off x="747300" y="1552550"/>
            <a:ext cx="2430000" cy="584662"/>
          </a:xfrm>
          <a:prstGeom prst="rect">
            <a:avLst/>
          </a:prstGeom>
          <a:noFill/>
          <a:ln>
            <a:noFill/>
          </a:ln>
        </p:spPr>
      </p:pic>
      <p:sp>
        <p:nvSpPr>
          <p:cNvPr id="432" name="Google Shape;432;p41"/>
          <p:cNvSpPr txBox="1"/>
          <p:nvPr/>
        </p:nvSpPr>
        <p:spPr>
          <a:xfrm>
            <a:off x="511188" y="2244575"/>
            <a:ext cx="29022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solidFill>
                  <a:schemeClr val="dk1"/>
                </a:solidFill>
                <a:latin typeface="Noto Sans KR"/>
                <a:ea typeface="Noto Sans KR"/>
                <a:cs typeface="Noto Sans KR"/>
                <a:sym typeface="Noto Sans KR"/>
              </a:rPr>
              <a:t>보드 초기화 과정에 SDRAM 초기화 함수 추가</a:t>
            </a:r>
            <a:endParaRPr b="1" sz="1100">
              <a:solidFill>
                <a:schemeClr val="dk1"/>
              </a:solidFill>
              <a:latin typeface="Noto Sans KR"/>
              <a:ea typeface="Noto Sans KR"/>
              <a:cs typeface="Noto Sans KR"/>
              <a:sym typeface="Noto Sans KR"/>
            </a:endParaRPr>
          </a:p>
        </p:txBody>
      </p:sp>
      <p:pic>
        <p:nvPicPr>
          <p:cNvPr id="433" name="Google Shape;433;p41"/>
          <p:cNvPicPr preferRelativeResize="0"/>
          <p:nvPr/>
        </p:nvPicPr>
        <p:blipFill>
          <a:blip r:embed="rId5">
            <a:alphaModFix/>
          </a:blip>
          <a:stretch>
            <a:fillRect/>
          </a:stretch>
        </p:blipFill>
        <p:spPr>
          <a:xfrm>
            <a:off x="4045500" y="931650"/>
            <a:ext cx="2959200" cy="3795032"/>
          </a:xfrm>
          <a:prstGeom prst="rect">
            <a:avLst/>
          </a:prstGeom>
          <a:noFill/>
          <a:ln>
            <a:noFill/>
          </a:ln>
        </p:spPr>
      </p:pic>
      <p:sp>
        <p:nvSpPr>
          <p:cNvPr id="434" name="Google Shape;434;p41"/>
          <p:cNvSpPr txBox="1"/>
          <p:nvPr/>
        </p:nvSpPr>
        <p:spPr>
          <a:xfrm>
            <a:off x="7031999" y="1065350"/>
            <a:ext cx="16800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100">
                <a:solidFill>
                  <a:schemeClr val="dk1"/>
                </a:solidFill>
                <a:latin typeface="Noto Sans KR"/>
                <a:ea typeface="Noto Sans KR"/>
                <a:cs typeface="Noto Sans KR"/>
                <a:sym typeface="Noto Sans KR"/>
              </a:rPr>
              <a:t>QSPI 초기화 과정에 </a:t>
            </a:r>
            <a:endParaRPr b="1" sz="1100">
              <a:solidFill>
                <a:schemeClr val="dk1"/>
              </a:solidFill>
              <a:latin typeface="Noto Sans KR"/>
              <a:ea typeface="Noto Sans KR"/>
              <a:cs typeface="Noto Sans KR"/>
              <a:sym typeface="Noto Sans KR"/>
            </a:endParaRPr>
          </a:p>
          <a:p>
            <a:pPr indent="0" lvl="0" marL="0" rtl="0" algn="ctr">
              <a:spcBef>
                <a:spcPts val="0"/>
              </a:spcBef>
              <a:spcAft>
                <a:spcPts val="0"/>
              </a:spcAft>
              <a:buNone/>
            </a:pPr>
            <a:r>
              <a:rPr b="1" lang="ko" sz="1100">
                <a:solidFill>
                  <a:schemeClr val="dk1"/>
                </a:solidFill>
                <a:latin typeface="Noto Sans KR"/>
                <a:ea typeface="Noto Sans KR"/>
                <a:cs typeface="Noto Sans KR"/>
                <a:sym typeface="Noto Sans KR"/>
              </a:rPr>
              <a:t>필요한 과정 추가</a:t>
            </a:r>
            <a:endParaRPr b="1" sz="1100">
              <a:solidFill>
                <a:schemeClr val="dk1"/>
              </a:solidFill>
              <a:latin typeface="Noto Sans KR"/>
              <a:ea typeface="Noto Sans KR"/>
              <a:cs typeface="Noto Sans KR"/>
              <a:sym typeface="Noto Sans K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88" name="Google Shape;88;p15"/>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 name="Google Shape;89;p15"/>
          <p:cNvSpPr txBox="1"/>
          <p:nvPr/>
        </p:nvSpPr>
        <p:spPr>
          <a:xfrm>
            <a:off x="6858000" y="115200"/>
            <a:ext cx="2026800" cy="36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개요</a:t>
            </a:r>
            <a:endParaRPr b="1" sz="1200">
              <a:solidFill>
                <a:schemeClr val="dk1"/>
              </a:solidFill>
              <a:latin typeface="Noto Sans KR"/>
              <a:ea typeface="Noto Sans KR"/>
              <a:cs typeface="Noto Sans KR"/>
              <a:sym typeface="Noto Sans KR"/>
            </a:endParaRPr>
          </a:p>
        </p:txBody>
      </p:sp>
      <p:sp>
        <p:nvSpPr>
          <p:cNvPr id="90" name="Google Shape;90;p15"/>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- 2 -</a:t>
            </a:r>
            <a:endParaRPr b="1" sz="1200">
              <a:latin typeface="Noto Sans KR"/>
              <a:ea typeface="Noto Sans KR"/>
              <a:cs typeface="Noto Sans KR"/>
              <a:sym typeface="Noto Sans KR"/>
            </a:endParaRPr>
          </a:p>
        </p:txBody>
      </p:sp>
      <p:sp>
        <p:nvSpPr>
          <p:cNvPr id="91" name="Google Shape;91;p15"/>
          <p:cNvSpPr txBox="1"/>
          <p:nvPr/>
        </p:nvSpPr>
        <p:spPr>
          <a:xfrm>
            <a:off x="1188000" y="809875"/>
            <a:ext cx="20496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개요</a:t>
            </a:r>
            <a:endParaRPr b="1" sz="2400">
              <a:solidFill>
                <a:schemeClr val="dk1"/>
              </a:solidFill>
              <a:latin typeface="Noto Sans KR"/>
              <a:ea typeface="Noto Sans KR"/>
              <a:cs typeface="Noto Sans KR"/>
              <a:sym typeface="Noto Sans KR"/>
            </a:endParaRPr>
          </a:p>
        </p:txBody>
      </p:sp>
      <p:pic>
        <p:nvPicPr>
          <p:cNvPr id="92" name="Google Shape;92;p15"/>
          <p:cNvPicPr preferRelativeResize="0"/>
          <p:nvPr/>
        </p:nvPicPr>
        <p:blipFill>
          <a:blip r:embed="rId3">
            <a:alphaModFix/>
          </a:blip>
          <a:stretch>
            <a:fillRect/>
          </a:stretch>
        </p:blipFill>
        <p:spPr>
          <a:xfrm>
            <a:off x="511200" y="780000"/>
            <a:ext cx="579600" cy="579600"/>
          </a:xfrm>
          <a:prstGeom prst="rect">
            <a:avLst/>
          </a:prstGeom>
          <a:noFill/>
          <a:ln>
            <a:noFill/>
          </a:ln>
        </p:spPr>
      </p:pic>
      <p:grpSp>
        <p:nvGrpSpPr>
          <p:cNvPr id="93" name="Google Shape;93;p15"/>
          <p:cNvGrpSpPr/>
          <p:nvPr/>
        </p:nvGrpSpPr>
        <p:grpSpPr>
          <a:xfrm>
            <a:off x="579600" y="1539150"/>
            <a:ext cx="6687300" cy="1141788"/>
            <a:chOff x="579600" y="1539150"/>
            <a:chExt cx="6687300" cy="1141788"/>
          </a:xfrm>
        </p:grpSpPr>
        <p:pic>
          <p:nvPicPr>
            <p:cNvPr id="94" name="Google Shape;94;p15"/>
            <p:cNvPicPr preferRelativeResize="0"/>
            <p:nvPr/>
          </p:nvPicPr>
          <p:blipFill>
            <a:blip r:embed="rId4">
              <a:alphaModFix/>
            </a:blip>
            <a:stretch>
              <a:fillRect/>
            </a:stretch>
          </p:blipFill>
          <p:spPr>
            <a:xfrm>
              <a:off x="579600" y="2254925"/>
              <a:ext cx="360000" cy="360000"/>
            </a:xfrm>
            <a:prstGeom prst="rect">
              <a:avLst/>
            </a:prstGeom>
            <a:noFill/>
            <a:ln>
              <a:noFill/>
            </a:ln>
          </p:spPr>
        </p:pic>
        <p:pic>
          <p:nvPicPr>
            <p:cNvPr id="95" name="Google Shape;95;p15"/>
            <p:cNvPicPr preferRelativeResize="0"/>
            <p:nvPr/>
          </p:nvPicPr>
          <p:blipFill>
            <a:blip r:embed="rId5">
              <a:alphaModFix/>
            </a:blip>
            <a:stretch>
              <a:fillRect/>
            </a:stretch>
          </p:blipFill>
          <p:spPr>
            <a:xfrm>
              <a:off x="579600" y="1620750"/>
              <a:ext cx="360000" cy="360000"/>
            </a:xfrm>
            <a:prstGeom prst="rect">
              <a:avLst/>
            </a:prstGeom>
            <a:noFill/>
            <a:ln>
              <a:noFill/>
            </a:ln>
          </p:spPr>
        </p:pic>
        <p:sp>
          <p:nvSpPr>
            <p:cNvPr id="96" name="Google Shape;96;p15"/>
            <p:cNvSpPr txBox="1"/>
            <p:nvPr/>
          </p:nvSpPr>
          <p:spPr>
            <a:xfrm>
              <a:off x="1113000" y="1539150"/>
              <a:ext cx="6153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Noto Sans KR"/>
                  <a:ea typeface="Noto Sans KR"/>
                  <a:cs typeface="Noto Sans KR"/>
                  <a:sym typeface="Noto Sans KR"/>
                </a:rPr>
                <a:t>Cafe Order System</a:t>
              </a:r>
              <a:endParaRPr b="1" sz="2000">
                <a:solidFill>
                  <a:schemeClr val="dk1"/>
                </a:solidFill>
                <a:latin typeface="Noto Sans KR"/>
                <a:ea typeface="Noto Sans KR"/>
                <a:cs typeface="Noto Sans KR"/>
                <a:sym typeface="Noto Sans KR"/>
              </a:endParaRPr>
            </a:p>
          </p:txBody>
        </p:sp>
        <p:sp>
          <p:nvSpPr>
            <p:cNvPr id="97" name="Google Shape;97;p15"/>
            <p:cNvSpPr txBox="1"/>
            <p:nvPr/>
          </p:nvSpPr>
          <p:spPr>
            <a:xfrm>
              <a:off x="1113000" y="2157738"/>
              <a:ext cx="6153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Noto Sans KR"/>
                  <a:ea typeface="Noto Sans KR"/>
                  <a:cs typeface="Noto Sans KR"/>
                  <a:sym typeface="Noto Sans KR"/>
                </a:rPr>
                <a:t>하드웨어</a:t>
              </a:r>
              <a:endParaRPr b="1" sz="2000">
                <a:solidFill>
                  <a:schemeClr val="dk1"/>
                </a:solidFill>
                <a:latin typeface="Noto Sans KR"/>
                <a:ea typeface="Noto Sans KR"/>
                <a:cs typeface="Noto Sans KR"/>
                <a:sym typeface="Noto Sans KR"/>
              </a:endParaRPr>
            </a:p>
          </p:txBody>
        </p:sp>
      </p:grpSp>
      <p:grpSp>
        <p:nvGrpSpPr>
          <p:cNvPr id="98" name="Google Shape;98;p15"/>
          <p:cNvGrpSpPr/>
          <p:nvPr/>
        </p:nvGrpSpPr>
        <p:grpSpPr>
          <a:xfrm>
            <a:off x="579600" y="2807500"/>
            <a:ext cx="6687300" cy="523200"/>
            <a:chOff x="579600" y="2807500"/>
            <a:chExt cx="6687300" cy="523200"/>
          </a:xfrm>
        </p:grpSpPr>
        <p:pic>
          <p:nvPicPr>
            <p:cNvPr id="99" name="Google Shape;99;p15"/>
            <p:cNvPicPr preferRelativeResize="0"/>
            <p:nvPr/>
          </p:nvPicPr>
          <p:blipFill>
            <a:blip r:embed="rId6">
              <a:alphaModFix/>
            </a:blip>
            <a:stretch>
              <a:fillRect/>
            </a:stretch>
          </p:blipFill>
          <p:spPr>
            <a:xfrm>
              <a:off x="579600" y="2889100"/>
              <a:ext cx="360000" cy="360000"/>
            </a:xfrm>
            <a:prstGeom prst="rect">
              <a:avLst/>
            </a:prstGeom>
            <a:noFill/>
            <a:ln>
              <a:noFill/>
            </a:ln>
          </p:spPr>
        </p:pic>
        <p:sp>
          <p:nvSpPr>
            <p:cNvPr id="100" name="Google Shape;100;p15"/>
            <p:cNvSpPr txBox="1"/>
            <p:nvPr/>
          </p:nvSpPr>
          <p:spPr>
            <a:xfrm>
              <a:off x="1113000" y="2807500"/>
              <a:ext cx="61539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000">
                  <a:solidFill>
                    <a:schemeClr val="dk1"/>
                  </a:solidFill>
                  <a:latin typeface="Noto Sans KR"/>
                  <a:ea typeface="Noto Sans KR"/>
                  <a:cs typeface="Noto Sans KR"/>
                  <a:sym typeface="Noto Sans KR"/>
                </a:rPr>
                <a:t>소프트웨어</a:t>
              </a:r>
              <a:endParaRPr b="1" sz="2000">
                <a:solidFill>
                  <a:schemeClr val="dk1"/>
                </a:solidFill>
                <a:latin typeface="Noto Sans KR"/>
                <a:ea typeface="Noto Sans KR"/>
                <a:cs typeface="Noto Sans KR"/>
                <a:sym typeface="Noto Sans K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2"/>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440" name="Google Shape;440;p42"/>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42"/>
          <p:cNvSpPr txBox="1"/>
          <p:nvPr/>
        </p:nvSpPr>
        <p:spPr>
          <a:xfrm>
            <a:off x="8289375" y="115200"/>
            <a:ext cx="6180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고찰</a:t>
            </a:r>
            <a:endParaRPr b="1" sz="1200">
              <a:solidFill>
                <a:schemeClr val="dk1"/>
              </a:solidFill>
              <a:latin typeface="Noto Sans KR"/>
              <a:ea typeface="Noto Sans KR"/>
              <a:cs typeface="Noto Sans KR"/>
              <a:sym typeface="Noto Sans KR"/>
            </a:endParaRPr>
          </a:p>
        </p:txBody>
      </p:sp>
      <p:sp>
        <p:nvSpPr>
          <p:cNvPr id="442" name="Google Shape;442;p42"/>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- 29 -</a:t>
            </a:r>
            <a:endParaRPr b="1" sz="1200">
              <a:latin typeface="Noto Sans KR"/>
              <a:ea typeface="Noto Sans KR"/>
              <a:cs typeface="Noto Sans KR"/>
              <a:sym typeface="Noto Sans KR"/>
            </a:endParaRPr>
          </a:p>
        </p:txBody>
      </p:sp>
      <p:sp>
        <p:nvSpPr>
          <p:cNvPr id="443" name="Google Shape;443;p42"/>
          <p:cNvSpPr txBox="1"/>
          <p:nvPr/>
        </p:nvSpPr>
        <p:spPr>
          <a:xfrm>
            <a:off x="1188000" y="809875"/>
            <a:ext cx="25005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고찰</a:t>
            </a:r>
            <a:endParaRPr b="1" sz="2400">
              <a:solidFill>
                <a:schemeClr val="dk1"/>
              </a:solidFill>
              <a:latin typeface="Noto Sans KR"/>
              <a:ea typeface="Noto Sans KR"/>
              <a:cs typeface="Noto Sans KR"/>
              <a:sym typeface="Noto Sans KR"/>
            </a:endParaRPr>
          </a:p>
        </p:txBody>
      </p:sp>
      <p:pic>
        <p:nvPicPr>
          <p:cNvPr id="444" name="Google Shape;444;p42"/>
          <p:cNvPicPr preferRelativeResize="0"/>
          <p:nvPr/>
        </p:nvPicPr>
        <p:blipFill>
          <a:blip r:embed="rId3">
            <a:alphaModFix/>
          </a:blip>
          <a:stretch>
            <a:fillRect/>
          </a:stretch>
        </p:blipFill>
        <p:spPr>
          <a:xfrm>
            <a:off x="511200" y="781200"/>
            <a:ext cx="579600" cy="579600"/>
          </a:xfrm>
          <a:prstGeom prst="rect">
            <a:avLst/>
          </a:prstGeom>
          <a:noFill/>
          <a:ln>
            <a:noFill/>
          </a:ln>
        </p:spPr>
      </p:pic>
      <p:sp>
        <p:nvSpPr>
          <p:cNvPr id="445" name="Google Shape;445;p42"/>
          <p:cNvSpPr txBox="1"/>
          <p:nvPr/>
        </p:nvSpPr>
        <p:spPr>
          <a:xfrm>
            <a:off x="511200" y="1472875"/>
            <a:ext cx="8280000" cy="105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200">
                <a:solidFill>
                  <a:srgbClr val="0000FF"/>
                </a:solidFill>
                <a:latin typeface="Noto Sans KR"/>
                <a:ea typeface="Noto Sans KR"/>
                <a:cs typeface="Noto Sans KR"/>
                <a:sym typeface="Noto Sans KR"/>
              </a:rPr>
              <a:t>※</a:t>
            </a:r>
            <a:r>
              <a:rPr b="1" lang="ko" sz="1200">
                <a:solidFill>
                  <a:schemeClr val="dk1"/>
                </a:solidFill>
                <a:latin typeface="Noto Sans KR"/>
                <a:ea typeface="Noto Sans KR"/>
                <a:cs typeface="Noto Sans KR"/>
                <a:sym typeface="Noto Sans KR"/>
              </a:rPr>
              <a:t> </a:t>
            </a:r>
            <a:r>
              <a:rPr b="1" lang="ko" sz="1200">
                <a:solidFill>
                  <a:srgbClr val="0000FF"/>
                </a:solidFill>
                <a:latin typeface="Noto Sans KR"/>
                <a:ea typeface="Noto Sans KR"/>
                <a:cs typeface="Noto Sans KR"/>
                <a:sym typeface="Noto Sans KR"/>
              </a:rPr>
              <a:t>빠른 결정과 유연한 문제 해결</a:t>
            </a:r>
            <a:endParaRPr b="1" sz="1200">
              <a:solidFill>
                <a:srgbClr val="0000FF"/>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solidFill>
                  <a:schemeClr val="dk1"/>
                </a:solidFill>
                <a:latin typeface="Noto Sans KR"/>
                <a:ea typeface="Noto Sans KR"/>
                <a:cs typeface="Noto Sans KR"/>
                <a:sym typeface="Noto Sans KR"/>
              </a:rPr>
              <a:t>프로젝트 초기, 아이패드 - 라즈베리파이로 프로젝트를 진행하려고 하였으나 기술적 제약과 통신의 한계로 원하는 결과를 도출할 수 없음을 깨달음.</a:t>
            </a:r>
            <a:endParaRPr b="1" sz="1000">
              <a:solidFill>
                <a:schemeClr val="dk1"/>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solidFill>
                  <a:schemeClr val="dk1"/>
                </a:solidFill>
                <a:latin typeface="Noto Sans KR"/>
                <a:ea typeface="Noto Sans KR"/>
                <a:cs typeface="Noto Sans KR"/>
                <a:sym typeface="Noto Sans KR"/>
              </a:rPr>
              <a:t>이로 인해 기존 아이디어를 바탕으로 해결 방안을 고민했으나, 적절한 대안을 찾기까지 약 일주일이라는 시간을 소모하게 됨.</a:t>
            </a:r>
            <a:endParaRPr b="1" sz="1000">
              <a:solidFill>
                <a:schemeClr val="dk1"/>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solidFill>
                  <a:schemeClr val="dk1"/>
                </a:solidFill>
                <a:latin typeface="Noto Sans KR"/>
                <a:ea typeface="Noto Sans KR"/>
                <a:cs typeface="Noto Sans KR"/>
                <a:sym typeface="Noto Sans KR"/>
              </a:rPr>
              <a:t>이 경험으로 프로젝트 진행 시 초기 계획에만 매몰되지 않고, 빠르게 문제를 판단하고 유연하게 대처하는 능력이 절실하게 필요함을 느낌.</a:t>
            </a:r>
            <a:endParaRPr b="1" sz="1000">
              <a:solidFill>
                <a:schemeClr val="dk1"/>
              </a:solidFill>
              <a:latin typeface="Noto Sans KR"/>
              <a:ea typeface="Noto Sans KR"/>
              <a:cs typeface="Noto Sans KR"/>
              <a:sym typeface="Noto Sans KR"/>
            </a:endParaRPr>
          </a:p>
        </p:txBody>
      </p:sp>
      <p:sp>
        <p:nvSpPr>
          <p:cNvPr id="446" name="Google Shape;446;p42"/>
          <p:cNvSpPr txBox="1"/>
          <p:nvPr/>
        </p:nvSpPr>
        <p:spPr>
          <a:xfrm>
            <a:off x="511200" y="2789150"/>
            <a:ext cx="8280000" cy="1449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200">
                <a:solidFill>
                  <a:srgbClr val="0000FF"/>
                </a:solidFill>
                <a:latin typeface="Noto Sans KR"/>
                <a:ea typeface="Noto Sans KR"/>
                <a:cs typeface="Noto Sans KR"/>
                <a:sym typeface="Noto Sans KR"/>
              </a:rPr>
              <a:t>※</a:t>
            </a:r>
            <a:r>
              <a:rPr b="1" lang="ko" sz="1200">
                <a:solidFill>
                  <a:schemeClr val="dk1"/>
                </a:solidFill>
                <a:latin typeface="Noto Sans KR"/>
                <a:ea typeface="Noto Sans KR"/>
                <a:cs typeface="Noto Sans KR"/>
                <a:sym typeface="Noto Sans KR"/>
              </a:rPr>
              <a:t> </a:t>
            </a:r>
            <a:r>
              <a:rPr b="1" lang="ko" sz="1200">
                <a:solidFill>
                  <a:srgbClr val="0000FF"/>
                </a:solidFill>
                <a:latin typeface="Noto Sans KR"/>
                <a:ea typeface="Noto Sans KR"/>
                <a:cs typeface="Noto Sans KR"/>
                <a:sym typeface="Noto Sans KR"/>
              </a:rPr>
              <a:t>효율적인 학습의 필요성</a:t>
            </a:r>
            <a:endParaRPr b="1" sz="1200">
              <a:solidFill>
                <a:srgbClr val="0000FF"/>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solidFill>
                  <a:schemeClr val="dk1"/>
                </a:solidFill>
                <a:latin typeface="Noto Sans KR"/>
                <a:ea typeface="Noto Sans KR"/>
                <a:cs typeface="Noto Sans KR"/>
                <a:sym typeface="Noto Sans KR"/>
              </a:rPr>
              <a:t>LWIP를 활용한 네트워크 통신 구현과 같은 특정 기능을 익히는 데 지나치게 많은 시간을 투자했음. </a:t>
            </a:r>
            <a:endParaRPr b="1" sz="1000">
              <a:solidFill>
                <a:schemeClr val="dk1"/>
              </a:solidFill>
              <a:latin typeface="Noto Sans KR"/>
              <a:ea typeface="Noto Sans KR"/>
              <a:cs typeface="Noto Sans KR"/>
              <a:sym typeface="Noto Sans KR"/>
            </a:endParaRPr>
          </a:p>
          <a:p>
            <a:pPr indent="0" lvl="0" marL="0" rtl="0" algn="l">
              <a:lnSpc>
                <a:spcPct val="150000"/>
              </a:lnSpc>
              <a:spcBef>
                <a:spcPts val="0"/>
              </a:spcBef>
              <a:spcAft>
                <a:spcPts val="0"/>
              </a:spcAft>
              <a:buClr>
                <a:schemeClr val="dk1"/>
              </a:buClr>
              <a:buSzPts val="1100"/>
              <a:buFont typeface="Arial"/>
              <a:buNone/>
            </a:pPr>
            <a:r>
              <a:rPr b="1" lang="ko" sz="1000">
                <a:solidFill>
                  <a:schemeClr val="dk1"/>
                </a:solidFill>
                <a:latin typeface="Noto Sans KR"/>
                <a:ea typeface="Noto Sans KR"/>
                <a:cs typeface="Noto Sans KR"/>
                <a:sym typeface="Noto Sans KR"/>
              </a:rPr>
              <a:t>약 일주일을 소모하며 관련 기술을 깊이 학습했지만, 결과적으로 프로젝트 전반의 일정이 지연되는 결과를 초래함.</a:t>
            </a:r>
            <a:endParaRPr b="1" sz="1000">
              <a:solidFill>
                <a:schemeClr val="dk1"/>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solidFill>
                  <a:schemeClr val="dk1"/>
                </a:solidFill>
                <a:latin typeface="Noto Sans KR"/>
                <a:ea typeface="Noto Sans KR"/>
                <a:cs typeface="Noto Sans KR"/>
                <a:sym typeface="Noto Sans KR"/>
              </a:rPr>
              <a:t>이 경험을 통해 모든 기능을 완벽히 이해하려는 접근보다는, 필요한 수준에서 학습을 마치고 빠르게 다음 단계로 넘어가는 것이 중요하다는 것을 깨달았음. 이후에는 주요 목표를 기준으로 학습 시간을 제한하고, 프로젝트 전체의 흐름을 놓치지 않도록 개선함.</a:t>
            </a:r>
            <a:endParaRPr b="1" sz="1000">
              <a:solidFill>
                <a:schemeClr val="dk1"/>
              </a:solidFill>
              <a:latin typeface="Noto Sans KR"/>
              <a:ea typeface="Noto Sans KR"/>
              <a:cs typeface="Noto Sans KR"/>
              <a:sym typeface="Noto Sans K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3"/>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452" name="Google Shape;452;p43"/>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43"/>
          <p:cNvSpPr txBox="1"/>
          <p:nvPr/>
        </p:nvSpPr>
        <p:spPr>
          <a:xfrm>
            <a:off x="8289375" y="115200"/>
            <a:ext cx="618000" cy="369300"/>
          </a:xfrm>
          <a:prstGeom prst="rect">
            <a:avLst/>
          </a:prstGeom>
          <a:noFill/>
          <a:ln>
            <a:noFill/>
          </a:ln>
        </p:spPr>
        <p:txBody>
          <a:bodyPr anchorCtr="0" anchor="ctr" bIns="91425" lIns="91425" spcFirstLastPara="1" rIns="91425" wrap="square" tIns="91425">
            <a:sp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고찰</a:t>
            </a:r>
            <a:endParaRPr b="1" sz="1200">
              <a:solidFill>
                <a:schemeClr val="dk1"/>
              </a:solidFill>
              <a:latin typeface="Noto Sans KR"/>
              <a:ea typeface="Noto Sans KR"/>
              <a:cs typeface="Noto Sans KR"/>
              <a:sym typeface="Noto Sans KR"/>
            </a:endParaRPr>
          </a:p>
        </p:txBody>
      </p:sp>
      <p:sp>
        <p:nvSpPr>
          <p:cNvPr id="454" name="Google Shape;454;p43"/>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- 30 -</a:t>
            </a:r>
            <a:endParaRPr b="1" sz="1200">
              <a:latin typeface="Noto Sans KR"/>
              <a:ea typeface="Noto Sans KR"/>
              <a:cs typeface="Noto Sans KR"/>
              <a:sym typeface="Noto Sans KR"/>
            </a:endParaRPr>
          </a:p>
        </p:txBody>
      </p:sp>
      <p:sp>
        <p:nvSpPr>
          <p:cNvPr id="455" name="Google Shape;455;p43"/>
          <p:cNvSpPr txBox="1"/>
          <p:nvPr/>
        </p:nvSpPr>
        <p:spPr>
          <a:xfrm>
            <a:off x="1188000" y="809875"/>
            <a:ext cx="24927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고찰</a:t>
            </a:r>
            <a:endParaRPr b="1" sz="2400">
              <a:solidFill>
                <a:schemeClr val="dk1"/>
              </a:solidFill>
              <a:latin typeface="Noto Sans KR"/>
              <a:ea typeface="Noto Sans KR"/>
              <a:cs typeface="Noto Sans KR"/>
              <a:sym typeface="Noto Sans KR"/>
            </a:endParaRPr>
          </a:p>
        </p:txBody>
      </p:sp>
      <p:pic>
        <p:nvPicPr>
          <p:cNvPr id="456" name="Google Shape;456;p43"/>
          <p:cNvPicPr preferRelativeResize="0"/>
          <p:nvPr/>
        </p:nvPicPr>
        <p:blipFill>
          <a:blip r:embed="rId3">
            <a:alphaModFix/>
          </a:blip>
          <a:stretch>
            <a:fillRect/>
          </a:stretch>
        </p:blipFill>
        <p:spPr>
          <a:xfrm>
            <a:off x="511200" y="781200"/>
            <a:ext cx="579600" cy="579600"/>
          </a:xfrm>
          <a:prstGeom prst="rect">
            <a:avLst/>
          </a:prstGeom>
          <a:noFill/>
          <a:ln>
            <a:noFill/>
          </a:ln>
        </p:spPr>
      </p:pic>
      <p:sp>
        <p:nvSpPr>
          <p:cNvPr id="457" name="Google Shape;457;p43"/>
          <p:cNvSpPr txBox="1"/>
          <p:nvPr/>
        </p:nvSpPr>
        <p:spPr>
          <a:xfrm>
            <a:off x="511200" y="1472875"/>
            <a:ext cx="8280000" cy="1484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200">
                <a:solidFill>
                  <a:srgbClr val="0000FF"/>
                </a:solidFill>
                <a:latin typeface="Noto Sans KR"/>
                <a:ea typeface="Noto Sans KR"/>
                <a:cs typeface="Noto Sans KR"/>
                <a:sym typeface="Noto Sans KR"/>
              </a:rPr>
              <a:t>※</a:t>
            </a:r>
            <a:r>
              <a:rPr b="1" lang="ko" sz="1200">
                <a:solidFill>
                  <a:schemeClr val="dk1"/>
                </a:solidFill>
                <a:latin typeface="Noto Sans KR"/>
                <a:ea typeface="Noto Sans KR"/>
                <a:cs typeface="Noto Sans KR"/>
                <a:sym typeface="Noto Sans KR"/>
              </a:rPr>
              <a:t> </a:t>
            </a:r>
            <a:r>
              <a:rPr b="1" lang="ko" sz="1200">
                <a:solidFill>
                  <a:srgbClr val="0000FF"/>
                </a:solidFill>
                <a:latin typeface="Noto Sans KR"/>
                <a:ea typeface="Noto Sans KR"/>
                <a:cs typeface="Noto Sans KR"/>
                <a:sym typeface="Noto Sans KR"/>
              </a:rPr>
              <a:t>효율적 협업의 가능성</a:t>
            </a:r>
            <a:endParaRPr b="1" sz="1200">
              <a:solidFill>
                <a:srgbClr val="0000FF"/>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latin typeface="Noto Sans KR"/>
                <a:ea typeface="Noto Sans KR"/>
                <a:cs typeface="Noto Sans KR"/>
                <a:sym typeface="Noto Sans KR"/>
              </a:rPr>
              <a:t>이번 프로젝트를 개인으로 진행하면서 팀과의 효율적인 협업에 대해 생각할 수 있는 기회가 되었음.</a:t>
            </a:r>
            <a:endParaRPr b="1" sz="1000">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latin typeface="Noto Sans KR"/>
                <a:ea typeface="Noto Sans KR"/>
                <a:cs typeface="Noto Sans KR"/>
                <a:sym typeface="Noto Sans KR"/>
              </a:rPr>
              <a:t>핵심 알고리즘, UI/UX, 네트워크 구성, 하드웨어 제어 등을 혼자 동시에 진행하려다 보니 일정의 지연이나 문제 해결에 대해 비효율적이었음.</a:t>
            </a:r>
            <a:endParaRPr b="1" sz="1000">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latin typeface="Noto Sans KR"/>
                <a:ea typeface="Noto Sans KR"/>
                <a:cs typeface="Noto Sans KR"/>
                <a:sym typeface="Noto Sans KR"/>
              </a:rPr>
              <a:t>개인으로 프로젝트를 진행함으로써 모든 과정을 스스로 경험하며 성장할 수 있는 계기가 되었지만, 팀으로 진행했다면 목표를 효율적으로 달성하고</a:t>
            </a:r>
            <a:endParaRPr b="1" sz="1000">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latin typeface="Noto Sans KR"/>
                <a:ea typeface="Noto Sans KR"/>
                <a:cs typeface="Noto Sans KR"/>
                <a:sym typeface="Noto Sans KR"/>
              </a:rPr>
              <a:t>더 높은 퀄리티의 결과물을 기대할 수 있었을 거라 생각함. 추후에는 개인의 역량 발전도 좋지만 팀 프로젝트에서 각자의 강점을 극대화할 수 있는</a:t>
            </a:r>
            <a:endParaRPr b="1" sz="1000">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latin typeface="Noto Sans KR"/>
                <a:ea typeface="Noto Sans KR"/>
                <a:cs typeface="Noto Sans KR"/>
                <a:sym typeface="Noto Sans KR"/>
              </a:rPr>
              <a:t>협업 방식을 배워 적용하기 위해 노력할 것임.</a:t>
            </a:r>
            <a:endParaRPr b="1" sz="1000">
              <a:latin typeface="Noto Sans KR"/>
              <a:ea typeface="Noto Sans KR"/>
              <a:cs typeface="Noto Sans KR"/>
              <a:sym typeface="Noto Sans KR"/>
            </a:endParaRPr>
          </a:p>
          <a:p>
            <a:pPr indent="0" lvl="0" marL="0" rtl="0" algn="l">
              <a:lnSpc>
                <a:spcPct val="150000"/>
              </a:lnSpc>
              <a:spcBef>
                <a:spcPts val="0"/>
              </a:spcBef>
              <a:spcAft>
                <a:spcPts val="0"/>
              </a:spcAft>
              <a:buNone/>
            </a:pPr>
            <a:r>
              <a:t/>
            </a:r>
            <a:endParaRPr b="1" sz="1000">
              <a:solidFill>
                <a:schemeClr val="dk1"/>
              </a:solidFill>
              <a:latin typeface="Noto Sans KR"/>
              <a:ea typeface="Noto Sans KR"/>
              <a:cs typeface="Noto Sans KR"/>
              <a:sym typeface="Noto Sans KR"/>
            </a:endParaRPr>
          </a:p>
        </p:txBody>
      </p:sp>
      <p:sp>
        <p:nvSpPr>
          <p:cNvPr id="458" name="Google Shape;458;p43"/>
          <p:cNvSpPr txBox="1"/>
          <p:nvPr/>
        </p:nvSpPr>
        <p:spPr>
          <a:xfrm>
            <a:off x="511200" y="3123547"/>
            <a:ext cx="8280000" cy="109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ko" sz="1200">
                <a:solidFill>
                  <a:srgbClr val="0000FF"/>
                </a:solidFill>
                <a:latin typeface="Noto Sans KR"/>
                <a:ea typeface="Noto Sans KR"/>
                <a:cs typeface="Noto Sans KR"/>
                <a:sym typeface="Noto Sans KR"/>
              </a:rPr>
              <a:t>※</a:t>
            </a:r>
            <a:r>
              <a:rPr b="1" lang="ko" sz="1200">
                <a:solidFill>
                  <a:schemeClr val="dk1"/>
                </a:solidFill>
                <a:latin typeface="Noto Sans KR"/>
                <a:ea typeface="Noto Sans KR"/>
                <a:cs typeface="Noto Sans KR"/>
                <a:sym typeface="Noto Sans KR"/>
              </a:rPr>
              <a:t> </a:t>
            </a:r>
            <a:r>
              <a:rPr b="1" lang="ko" sz="1200">
                <a:solidFill>
                  <a:srgbClr val="0000FF"/>
                </a:solidFill>
                <a:latin typeface="Noto Sans KR"/>
                <a:ea typeface="Noto Sans KR"/>
                <a:cs typeface="Noto Sans KR"/>
                <a:sym typeface="Noto Sans KR"/>
              </a:rPr>
              <a:t>새로운 가능성과 사용자 경험의 확장</a:t>
            </a:r>
            <a:endParaRPr b="1" sz="1200">
              <a:solidFill>
                <a:srgbClr val="0000FF"/>
              </a:solidFill>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latin typeface="Noto Sans KR"/>
                <a:ea typeface="Noto Sans KR"/>
                <a:cs typeface="Noto Sans KR"/>
                <a:sym typeface="Noto Sans KR"/>
              </a:rPr>
              <a:t>보통 STM32 보드 등을 이용한 임베디드 환경에서는 UI/UX를 상세히 표현하기보다 기능 구현에 초점이 맞춰지는 	경우가 많음.</a:t>
            </a:r>
            <a:endParaRPr b="1" sz="1000">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latin typeface="Noto Sans KR"/>
                <a:ea typeface="Noto Sans KR"/>
                <a:cs typeface="Noto Sans KR"/>
                <a:sym typeface="Noto Sans KR"/>
              </a:rPr>
              <a:t>그러나 이번 프로젝트를 진행하면서, 이러한 임베디드 환경에서도 세련된 UI/UX를 제공할 수 있으며 이를 통해 사용자의 경험을 크게 향상시킬 수</a:t>
            </a:r>
            <a:endParaRPr b="1" sz="1000">
              <a:latin typeface="Noto Sans KR"/>
              <a:ea typeface="Noto Sans KR"/>
              <a:cs typeface="Noto Sans KR"/>
              <a:sym typeface="Noto Sans KR"/>
            </a:endParaRPr>
          </a:p>
          <a:p>
            <a:pPr indent="0" lvl="0" marL="0" rtl="0" algn="l">
              <a:lnSpc>
                <a:spcPct val="150000"/>
              </a:lnSpc>
              <a:spcBef>
                <a:spcPts val="0"/>
              </a:spcBef>
              <a:spcAft>
                <a:spcPts val="0"/>
              </a:spcAft>
              <a:buNone/>
            </a:pPr>
            <a:r>
              <a:rPr b="1" lang="ko" sz="1000">
                <a:latin typeface="Noto Sans KR"/>
                <a:ea typeface="Noto Sans KR"/>
                <a:cs typeface="Noto Sans KR"/>
                <a:sym typeface="Noto Sans KR"/>
              </a:rPr>
              <a:t>있는 가능성을 확인했음. 앞으로도 이런 가능성을 기반으로 사용자 중심의 시스템 설계를 좀 더 경험해보고 싶음.</a:t>
            </a:r>
            <a:endParaRPr b="1" sz="1000">
              <a:latin typeface="Noto Sans KR"/>
              <a:ea typeface="Noto Sans KR"/>
              <a:cs typeface="Noto Sans KR"/>
              <a:sym typeface="Noto Sans K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4"/>
          <p:cNvSpPr/>
          <p:nvPr/>
        </p:nvSpPr>
        <p:spPr>
          <a:xfrm>
            <a:off x="432000" y="42751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44"/>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44"/>
          <p:cNvSpPr txBox="1"/>
          <p:nvPr/>
        </p:nvSpPr>
        <p:spPr>
          <a:xfrm>
            <a:off x="2307000" y="2084125"/>
            <a:ext cx="4530000" cy="10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4000">
                <a:solidFill>
                  <a:schemeClr val="dk1"/>
                </a:solidFill>
                <a:latin typeface="Noto Sans KR"/>
                <a:ea typeface="Noto Sans KR"/>
                <a:cs typeface="Noto Sans KR"/>
                <a:sym typeface="Noto Sans KR"/>
              </a:rPr>
              <a:t>감사합니다</a:t>
            </a:r>
            <a:endParaRPr b="1" sz="4000">
              <a:solidFill>
                <a:schemeClr val="dk1"/>
              </a:solidFill>
              <a:latin typeface="Noto Sans KR"/>
              <a:ea typeface="Noto Sans KR"/>
              <a:cs typeface="Noto Sans KR"/>
              <a:sym typeface="Noto Sans K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106" name="Google Shape;106;p16"/>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6"/>
          <p:cNvSpPr txBox="1"/>
          <p:nvPr/>
        </p:nvSpPr>
        <p:spPr>
          <a:xfrm>
            <a:off x="5772675" y="115200"/>
            <a:ext cx="3106500" cy="36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개요 : Cafe Order System</a:t>
            </a:r>
            <a:endParaRPr b="1" sz="1200">
              <a:solidFill>
                <a:schemeClr val="dk1"/>
              </a:solidFill>
              <a:latin typeface="Noto Sans KR"/>
              <a:ea typeface="Noto Sans KR"/>
              <a:cs typeface="Noto Sans KR"/>
              <a:sym typeface="Noto Sans KR"/>
            </a:endParaRPr>
          </a:p>
        </p:txBody>
      </p:sp>
      <p:sp>
        <p:nvSpPr>
          <p:cNvPr id="108" name="Google Shape;108;p16"/>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- 3 -</a:t>
            </a:r>
            <a:endParaRPr b="1" sz="1200">
              <a:latin typeface="Noto Sans KR"/>
              <a:ea typeface="Noto Sans KR"/>
              <a:cs typeface="Noto Sans KR"/>
              <a:sym typeface="Noto Sans KR"/>
            </a:endParaRPr>
          </a:p>
        </p:txBody>
      </p:sp>
      <p:sp>
        <p:nvSpPr>
          <p:cNvPr id="109" name="Google Shape;109;p16"/>
          <p:cNvSpPr txBox="1"/>
          <p:nvPr/>
        </p:nvSpPr>
        <p:spPr>
          <a:xfrm>
            <a:off x="1188000" y="809875"/>
            <a:ext cx="55206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개요 - Cafe Order System</a:t>
            </a:r>
            <a:endParaRPr b="1" sz="2400">
              <a:solidFill>
                <a:schemeClr val="dk1"/>
              </a:solidFill>
              <a:latin typeface="Noto Sans KR"/>
              <a:ea typeface="Noto Sans KR"/>
              <a:cs typeface="Noto Sans KR"/>
              <a:sym typeface="Noto Sans KR"/>
            </a:endParaRPr>
          </a:p>
        </p:txBody>
      </p:sp>
      <p:pic>
        <p:nvPicPr>
          <p:cNvPr id="110" name="Google Shape;110;p16"/>
          <p:cNvPicPr preferRelativeResize="0"/>
          <p:nvPr/>
        </p:nvPicPr>
        <p:blipFill>
          <a:blip r:embed="rId3">
            <a:alphaModFix/>
          </a:blip>
          <a:stretch>
            <a:fillRect/>
          </a:stretch>
        </p:blipFill>
        <p:spPr>
          <a:xfrm>
            <a:off x="511200" y="780000"/>
            <a:ext cx="579600" cy="579600"/>
          </a:xfrm>
          <a:prstGeom prst="rect">
            <a:avLst/>
          </a:prstGeom>
          <a:noFill/>
          <a:ln>
            <a:noFill/>
          </a:ln>
        </p:spPr>
      </p:pic>
      <p:grpSp>
        <p:nvGrpSpPr>
          <p:cNvPr id="111" name="Google Shape;111;p16"/>
          <p:cNvGrpSpPr/>
          <p:nvPr/>
        </p:nvGrpSpPr>
        <p:grpSpPr>
          <a:xfrm>
            <a:off x="4769425" y="1563235"/>
            <a:ext cx="1980000" cy="990007"/>
            <a:chOff x="2294075" y="1753788"/>
            <a:chExt cx="3600000" cy="1800013"/>
          </a:xfrm>
        </p:grpSpPr>
        <p:sp>
          <p:nvSpPr>
            <p:cNvPr id="112" name="Google Shape;112;p16"/>
            <p:cNvSpPr/>
            <p:nvPr/>
          </p:nvSpPr>
          <p:spPr>
            <a:xfrm>
              <a:off x="2294075" y="1753800"/>
              <a:ext cx="3600000" cy="1800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3" name="Google Shape;113;p16"/>
            <p:cNvPicPr preferRelativeResize="0"/>
            <p:nvPr/>
          </p:nvPicPr>
          <p:blipFill>
            <a:blip r:embed="rId4">
              <a:alphaModFix/>
            </a:blip>
            <a:stretch>
              <a:fillRect/>
            </a:stretch>
          </p:blipFill>
          <p:spPr>
            <a:xfrm>
              <a:off x="2294075" y="1753788"/>
              <a:ext cx="3600000" cy="1800000"/>
            </a:xfrm>
            <a:prstGeom prst="rect">
              <a:avLst/>
            </a:prstGeom>
            <a:noFill/>
            <a:ln>
              <a:noFill/>
            </a:ln>
          </p:spPr>
        </p:pic>
      </p:grpSp>
      <p:pic>
        <p:nvPicPr>
          <p:cNvPr id="114" name="Google Shape;114;p16"/>
          <p:cNvPicPr preferRelativeResize="0"/>
          <p:nvPr/>
        </p:nvPicPr>
        <p:blipFill>
          <a:blip r:embed="rId5">
            <a:alphaModFix/>
          </a:blip>
          <a:stretch>
            <a:fillRect/>
          </a:stretch>
        </p:blipFill>
        <p:spPr>
          <a:xfrm>
            <a:off x="511200" y="1470475"/>
            <a:ext cx="1560449" cy="2937251"/>
          </a:xfrm>
          <a:prstGeom prst="rect">
            <a:avLst/>
          </a:prstGeom>
          <a:noFill/>
          <a:ln>
            <a:noFill/>
          </a:ln>
        </p:spPr>
      </p:pic>
      <p:sp>
        <p:nvSpPr>
          <p:cNvPr id="115" name="Google Shape;115;p16"/>
          <p:cNvSpPr txBox="1"/>
          <p:nvPr/>
        </p:nvSpPr>
        <p:spPr>
          <a:xfrm>
            <a:off x="412350" y="4545125"/>
            <a:ext cx="1659300" cy="2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dk1"/>
                </a:solidFill>
                <a:latin typeface="Noto Sans KR"/>
                <a:ea typeface="Noto Sans KR"/>
                <a:cs typeface="Noto Sans KR"/>
                <a:sym typeface="Noto Sans KR"/>
              </a:rPr>
              <a:t>실제 어플 사진</a:t>
            </a:r>
            <a:endParaRPr b="1" sz="1200">
              <a:solidFill>
                <a:schemeClr val="dk1"/>
              </a:solidFill>
              <a:latin typeface="Noto Sans KR"/>
              <a:ea typeface="Noto Sans KR"/>
              <a:cs typeface="Noto Sans KR"/>
              <a:sym typeface="Noto Sans KR"/>
            </a:endParaRPr>
          </a:p>
        </p:txBody>
      </p:sp>
      <p:pic>
        <p:nvPicPr>
          <p:cNvPr id="116" name="Google Shape;116;p16"/>
          <p:cNvPicPr preferRelativeResize="0"/>
          <p:nvPr/>
        </p:nvPicPr>
        <p:blipFill>
          <a:blip r:embed="rId6">
            <a:alphaModFix/>
          </a:blip>
          <a:stretch>
            <a:fillRect/>
          </a:stretch>
        </p:blipFill>
        <p:spPr>
          <a:xfrm>
            <a:off x="2276016" y="1536750"/>
            <a:ext cx="1652400" cy="2937600"/>
          </a:xfrm>
          <a:prstGeom prst="rect">
            <a:avLst/>
          </a:prstGeom>
          <a:noFill/>
          <a:ln>
            <a:noFill/>
          </a:ln>
        </p:spPr>
      </p:pic>
      <p:sp>
        <p:nvSpPr>
          <p:cNvPr id="117" name="Google Shape;117;p16"/>
          <p:cNvSpPr txBox="1"/>
          <p:nvPr/>
        </p:nvSpPr>
        <p:spPr>
          <a:xfrm>
            <a:off x="2272575" y="4545125"/>
            <a:ext cx="1659300" cy="29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200">
                <a:solidFill>
                  <a:schemeClr val="dk1"/>
                </a:solidFill>
                <a:latin typeface="Noto Sans KR"/>
                <a:ea typeface="Noto Sans KR"/>
                <a:cs typeface="Noto Sans KR"/>
                <a:sym typeface="Noto Sans KR"/>
              </a:rPr>
              <a:t>구현한 사진</a:t>
            </a:r>
            <a:endParaRPr b="1" sz="1200">
              <a:solidFill>
                <a:schemeClr val="dk1"/>
              </a:solidFill>
              <a:latin typeface="Noto Sans KR"/>
              <a:ea typeface="Noto Sans KR"/>
              <a:cs typeface="Noto Sans KR"/>
              <a:sym typeface="Noto Sans KR"/>
            </a:endParaRPr>
          </a:p>
        </p:txBody>
      </p:sp>
      <p:sp>
        <p:nvSpPr>
          <p:cNvPr id="118" name="Google Shape;118;p16"/>
          <p:cNvSpPr txBox="1"/>
          <p:nvPr/>
        </p:nvSpPr>
        <p:spPr>
          <a:xfrm>
            <a:off x="4693225" y="2571738"/>
            <a:ext cx="4349100" cy="1305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ko" sz="1600">
                <a:solidFill>
                  <a:schemeClr val="dk1"/>
                </a:solidFill>
                <a:latin typeface="Noto Sans KR"/>
                <a:ea typeface="Noto Sans KR"/>
                <a:cs typeface="Noto Sans KR"/>
                <a:sym typeface="Noto Sans KR"/>
              </a:rPr>
              <a:t>※ </a:t>
            </a:r>
            <a:r>
              <a:rPr b="1" lang="ko" sz="1600">
                <a:solidFill>
                  <a:schemeClr val="dk1"/>
                </a:solidFill>
                <a:latin typeface="Noto Sans KR"/>
                <a:ea typeface="Noto Sans KR"/>
                <a:cs typeface="Noto Sans KR"/>
                <a:sym typeface="Noto Sans KR"/>
              </a:rPr>
              <a:t>카페 오더 어플리케이션</a:t>
            </a:r>
            <a:endParaRPr b="1" sz="16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a:solidFill>
                  <a:schemeClr val="dk1"/>
                </a:solidFill>
                <a:latin typeface="Noto Sans KR"/>
                <a:ea typeface="Noto Sans KR"/>
                <a:cs typeface="Noto Sans KR"/>
                <a:sym typeface="Noto Sans KR"/>
              </a:rPr>
              <a:t>  일상 생활에서 빠르게 커피를 주문할 수 있는 시스템</a:t>
            </a:r>
            <a:endParaRPr b="1">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a:solidFill>
                  <a:schemeClr val="dk1"/>
                </a:solidFill>
                <a:latin typeface="Noto Sans KR"/>
                <a:ea typeface="Noto Sans KR"/>
                <a:cs typeface="Noto Sans KR"/>
                <a:sym typeface="Noto Sans KR"/>
              </a:rPr>
              <a:t>  메가 커피 브랜드의 오더 앱을 카피하여 제작</a:t>
            </a:r>
            <a:endParaRPr b="1">
              <a:solidFill>
                <a:schemeClr val="dk1"/>
              </a:solidFill>
              <a:latin typeface="Noto Sans KR"/>
              <a:ea typeface="Noto Sans KR"/>
              <a:cs typeface="Noto Sans KR"/>
              <a:sym typeface="Noto Sans K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124" name="Google Shape;124;p17"/>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17"/>
          <p:cNvSpPr txBox="1"/>
          <p:nvPr/>
        </p:nvSpPr>
        <p:spPr>
          <a:xfrm>
            <a:off x="6858000" y="115200"/>
            <a:ext cx="2026800" cy="36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개요 : 하드웨어</a:t>
            </a:r>
            <a:endParaRPr b="1" sz="1200">
              <a:solidFill>
                <a:schemeClr val="dk1"/>
              </a:solidFill>
              <a:latin typeface="Noto Sans KR"/>
              <a:ea typeface="Noto Sans KR"/>
              <a:cs typeface="Noto Sans KR"/>
              <a:sym typeface="Noto Sans KR"/>
            </a:endParaRPr>
          </a:p>
        </p:txBody>
      </p:sp>
      <p:sp>
        <p:nvSpPr>
          <p:cNvPr id="126" name="Google Shape;126;p17"/>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- 4 -</a:t>
            </a:r>
            <a:endParaRPr b="1" sz="1200">
              <a:latin typeface="Noto Sans KR"/>
              <a:ea typeface="Noto Sans KR"/>
              <a:cs typeface="Noto Sans KR"/>
              <a:sym typeface="Noto Sans KR"/>
            </a:endParaRPr>
          </a:p>
        </p:txBody>
      </p:sp>
      <p:sp>
        <p:nvSpPr>
          <p:cNvPr id="127" name="Google Shape;127;p17"/>
          <p:cNvSpPr txBox="1"/>
          <p:nvPr/>
        </p:nvSpPr>
        <p:spPr>
          <a:xfrm>
            <a:off x="1188000" y="809875"/>
            <a:ext cx="33840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개요 : 하드웨어</a:t>
            </a:r>
            <a:endParaRPr b="1" sz="2400">
              <a:solidFill>
                <a:schemeClr val="dk1"/>
              </a:solidFill>
              <a:latin typeface="Noto Sans KR"/>
              <a:ea typeface="Noto Sans KR"/>
              <a:cs typeface="Noto Sans KR"/>
              <a:sym typeface="Noto Sans KR"/>
            </a:endParaRPr>
          </a:p>
        </p:txBody>
      </p:sp>
      <p:pic>
        <p:nvPicPr>
          <p:cNvPr id="128" name="Google Shape;128;p17"/>
          <p:cNvPicPr preferRelativeResize="0"/>
          <p:nvPr/>
        </p:nvPicPr>
        <p:blipFill>
          <a:blip r:embed="rId3">
            <a:alphaModFix/>
          </a:blip>
          <a:stretch>
            <a:fillRect/>
          </a:stretch>
        </p:blipFill>
        <p:spPr>
          <a:xfrm>
            <a:off x="511200" y="780000"/>
            <a:ext cx="579600" cy="579600"/>
          </a:xfrm>
          <a:prstGeom prst="rect">
            <a:avLst/>
          </a:prstGeom>
          <a:noFill/>
          <a:ln>
            <a:noFill/>
          </a:ln>
        </p:spPr>
      </p:pic>
      <p:pic>
        <p:nvPicPr>
          <p:cNvPr id="129" name="Google Shape;129;p17"/>
          <p:cNvPicPr preferRelativeResize="0"/>
          <p:nvPr/>
        </p:nvPicPr>
        <p:blipFill>
          <a:blip r:embed="rId4">
            <a:alphaModFix/>
          </a:blip>
          <a:stretch>
            <a:fillRect/>
          </a:stretch>
        </p:blipFill>
        <p:spPr>
          <a:xfrm>
            <a:off x="282600" y="1470475"/>
            <a:ext cx="4499999" cy="2482258"/>
          </a:xfrm>
          <a:prstGeom prst="rect">
            <a:avLst/>
          </a:prstGeom>
          <a:noFill/>
          <a:ln>
            <a:noFill/>
          </a:ln>
        </p:spPr>
      </p:pic>
      <p:sp>
        <p:nvSpPr>
          <p:cNvPr id="130" name="Google Shape;130;p17"/>
          <p:cNvSpPr txBox="1"/>
          <p:nvPr/>
        </p:nvSpPr>
        <p:spPr>
          <a:xfrm>
            <a:off x="5358600" y="1637650"/>
            <a:ext cx="31359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dk1"/>
                </a:solidFill>
                <a:latin typeface="Noto Sans KR"/>
                <a:ea typeface="Noto Sans KR"/>
                <a:cs typeface="Noto Sans KR"/>
                <a:sym typeface="Noto Sans KR"/>
              </a:rPr>
              <a:t>STM32F746-Discovery</a:t>
            </a:r>
            <a:endParaRPr b="1" sz="1800">
              <a:solidFill>
                <a:schemeClr val="dk1"/>
              </a:solidFill>
              <a:latin typeface="Noto Sans KR"/>
              <a:ea typeface="Noto Sans KR"/>
              <a:cs typeface="Noto Sans KR"/>
              <a:sym typeface="Noto Sans KR"/>
            </a:endParaRPr>
          </a:p>
        </p:txBody>
      </p:sp>
      <p:sp>
        <p:nvSpPr>
          <p:cNvPr id="131" name="Google Shape;131;p17"/>
          <p:cNvSpPr txBox="1"/>
          <p:nvPr/>
        </p:nvSpPr>
        <p:spPr>
          <a:xfrm>
            <a:off x="4648050" y="2221200"/>
            <a:ext cx="4099800" cy="15729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1600">
                <a:solidFill>
                  <a:schemeClr val="dk1"/>
                </a:solidFill>
                <a:latin typeface="Noto Sans KR"/>
                <a:ea typeface="Noto Sans KR"/>
                <a:cs typeface="Noto Sans KR"/>
                <a:sym typeface="Noto Sans KR"/>
              </a:rPr>
              <a:t>※</a:t>
            </a:r>
            <a:r>
              <a:rPr b="1" lang="ko" sz="1600">
                <a:solidFill>
                  <a:schemeClr val="dk1"/>
                </a:solidFill>
                <a:latin typeface="Noto Sans KR"/>
                <a:ea typeface="Noto Sans KR"/>
                <a:cs typeface="Noto Sans KR"/>
                <a:sym typeface="Noto Sans KR"/>
              </a:rPr>
              <a:t> 특징</a:t>
            </a:r>
            <a:endParaRPr b="1" sz="16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ARM Cortex-M7 기반 MCU</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480 X 272 해상도의 디스플레이</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내부 메모리 : Flash, SRAM</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외부 메모리 : SDRAM, QSPI(N25Q128A)</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다양한 인터페이스(GPIO, UART, I2C, SPI 등)를 지원하여 </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확장성 제공</a:t>
            </a:r>
            <a:endParaRPr b="1" sz="1200">
              <a:solidFill>
                <a:schemeClr val="dk1"/>
              </a:solidFill>
              <a:latin typeface="Noto Sans KR"/>
              <a:ea typeface="Noto Sans KR"/>
              <a:cs typeface="Noto Sans KR"/>
              <a:sym typeface="Noto Sans KR"/>
            </a:endParaRPr>
          </a:p>
        </p:txBody>
      </p:sp>
      <p:pic>
        <p:nvPicPr>
          <p:cNvPr id="132" name="Google Shape;132;p17"/>
          <p:cNvPicPr preferRelativeResize="0"/>
          <p:nvPr/>
        </p:nvPicPr>
        <p:blipFill>
          <a:blip r:embed="rId5">
            <a:alphaModFix/>
          </a:blip>
          <a:stretch>
            <a:fillRect/>
          </a:stretch>
        </p:blipFill>
        <p:spPr>
          <a:xfrm>
            <a:off x="5036400" y="1550495"/>
            <a:ext cx="543600" cy="543600"/>
          </a:xfrm>
          <a:prstGeom prst="rect">
            <a:avLst/>
          </a:prstGeom>
          <a:noFill/>
          <a:ln>
            <a:noFill/>
          </a:ln>
        </p:spPr>
      </p:pic>
      <p:pic>
        <p:nvPicPr>
          <p:cNvPr id="133" name="Google Shape;133;p17"/>
          <p:cNvPicPr preferRelativeResize="0"/>
          <p:nvPr/>
        </p:nvPicPr>
        <p:blipFill>
          <a:blip r:embed="rId6">
            <a:alphaModFix/>
          </a:blip>
          <a:stretch>
            <a:fillRect/>
          </a:stretch>
        </p:blipFill>
        <p:spPr>
          <a:xfrm>
            <a:off x="739800" y="3639038"/>
            <a:ext cx="1321200" cy="12786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139" name="Google Shape;139;p18"/>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8"/>
          <p:cNvSpPr txBox="1"/>
          <p:nvPr/>
        </p:nvSpPr>
        <p:spPr>
          <a:xfrm>
            <a:off x="6818675" y="115200"/>
            <a:ext cx="2067300" cy="36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개요 : </a:t>
            </a:r>
            <a:r>
              <a:rPr b="1" lang="ko" sz="1200">
                <a:solidFill>
                  <a:schemeClr val="dk1"/>
                </a:solidFill>
                <a:latin typeface="Noto Sans KR"/>
                <a:ea typeface="Noto Sans KR"/>
                <a:cs typeface="Noto Sans KR"/>
                <a:sym typeface="Noto Sans KR"/>
              </a:rPr>
              <a:t>하드웨어</a:t>
            </a:r>
            <a:endParaRPr b="1" sz="1200">
              <a:solidFill>
                <a:schemeClr val="dk1"/>
              </a:solidFill>
              <a:latin typeface="Noto Sans KR"/>
              <a:ea typeface="Noto Sans KR"/>
              <a:cs typeface="Noto Sans KR"/>
              <a:sym typeface="Noto Sans KR"/>
            </a:endParaRPr>
          </a:p>
        </p:txBody>
      </p:sp>
      <p:sp>
        <p:nvSpPr>
          <p:cNvPr id="141" name="Google Shape;141;p18"/>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- 5 -</a:t>
            </a:r>
            <a:endParaRPr b="1" sz="1200">
              <a:latin typeface="Noto Sans KR"/>
              <a:ea typeface="Noto Sans KR"/>
              <a:cs typeface="Noto Sans KR"/>
              <a:sym typeface="Noto Sans KR"/>
            </a:endParaRPr>
          </a:p>
        </p:txBody>
      </p:sp>
      <p:sp>
        <p:nvSpPr>
          <p:cNvPr id="142" name="Google Shape;142;p18"/>
          <p:cNvSpPr txBox="1"/>
          <p:nvPr/>
        </p:nvSpPr>
        <p:spPr>
          <a:xfrm>
            <a:off x="1188000" y="809875"/>
            <a:ext cx="33840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개요 : 하드웨어</a:t>
            </a:r>
            <a:endParaRPr b="1" sz="2400">
              <a:solidFill>
                <a:schemeClr val="dk1"/>
              </a:solidFill>
              <a:latin typeface="Noto Sans KR"/>
              <a:ea typeface="Noto Sans KR"/>
              <a:cs typeface="Noto Sans KR"/>
              <a:sym typeface="Noto Sans KR"/>
            </a:endParaRPr>
          </a:p>
        </p:txBody>
      </p:sp>
      <p:pic>
        <p:nvPicPr>
          <p:cNvPr id="143" name="Google Shape;143;p18"/>
          <p:cNvPicPr preferRelativeResize="0"/>
          <p:nvPr/>
        </p:nvPicPr>
        <p:blipFill>
          <a:blip r:embed="rId3">
            <a:alphaModFix/>
          </a:blip>
          <a:stretch>
            <a:fillRect/>
          </a:stretch>
        </p:blipFill>
        <p:spPr>
          <a:xfrm>
            <a:off x="511200" y="780000"/>
            <a:ext cx="579600" cy="579600"/>
          </a:xfrm>
          <a:prstGeom prst="rect">
            <a:avLst/>
          </a:prstGeom>
          <a:noFill/>
          <a:ln>
            <a:noFill/>
          </a:ln>
        </p:spPr>
      </p:pic>
      <p:sp>
        <p:nvSpPr>
          <p:cNvPr id="144" name="Google Shape;144;p18"/>
          <p:cNvSpPr txBox="1"/>
          <p:nvPr/>
        </p:nvSpPr>
        <p:spPr>
          <a:xfrm>
            <a:off x="4648200" y="2219650"/>
            <a:ext cx="4099800" cy="1138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1600">
                <a:solidFill>
                  <a:schemeClr val="dk1"/>
                </a:solidFill>
                <a:latin typeface="Noto Sans KR"/>
                <a:ea typeface="Noto Sans KR"/>
                <a:cs typeface="Noto Sans KR"/>
                <a:sym typeface="Noto Sans KR"/>
              </a:rPr>
              <a:t>※</a:t>
            </a:r>
            <a:r>
              <a:rPr b="1" lang="ko" sz="1600">
                <a:solidFill>
                  <a:schemeClr val="dk1"/>
                </a:solidFill>
                <a:latin typeface="Noto Sans KR"/>
                <a:ea typeface="Noto Sans KR"/>
                <a:cs typeface="Noto Sans KR"/>
                <a:sym typeface="Noto Sans KR"/>
              </a:rPr>
              <a:t> 특징</a:t>
            </a:r>
            <a:endParaRPr b="1" sz="16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ARM Cortex-A76 기반의 싱글 보드 컴퓨터</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라즈베리 파이 OS(라즈비안, 리눅스-데비안 기반)</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  소형, 저전력으로 임베디드 어플리케이션과 및 서버에 적합</a:t>
            </a:r>
            <a:endParaRPr b="1" sz="1200">
              <a:solidFill>
                <a:schemeClr val="dk1"/>
              </a:solidFill>
              <a:latin typeface="Noto Sans KR"/>
              <a:ea typeface="Noto Sans KR"/>
              <a:cs typeface="Noto Sans KR"/>
              <a:sym typeface="Noto Sans KR"/>
            </a:endParaRPr>
          </a:p>
        </p:txBody>
      </p:sp>
      <p:pic>
        <p:nvPicPr>
          <p:cNvPr id="145" name="Google Shape;145;p18"/>
          <p:cNvPicPr preferRelativeResize="0"/>
          <p:nvPr/>
        </p:nvPicPr>
        <p:blipFill>
          <a:blip r:embed="rId4">
            <a:alphaModFix/>
          </a:blip>
          <a:stretch>
            <a:fillRect/>
          </a:stretch>
        </p:blipFill>
        <p:spPr>
          <a:xfrm>
            <a:off x="1054799" y="3761250"/>
            <a:ext cx="2242800" cy="1119628"/>
          </a:xfrm>
          <a:prstGeom prst="rect">
            <a:avLst/>
          </a:prstGeom>
          <a:noFill/>
          <a:ln>
            <a:noFill/>
          </a:ln>
        </p:spPr>
      </p:pic>
      <p:grpSp>
        <p:nvGrpSpPr>
          <p:cNvPr id="146" name="Google Shape;146;p18"/>
          <p:cNvGrpSpPr/>
          <p:nvPr/>
        </p:nvGrpSpPr>
        <p:grpSpPr>
          <a:xfrm>
            <a:off x="5358600" y="1546675"/>
            <a:ext cx="3135900" cy="543600"/>
            <a:chOff x="5282400" y="1550500"/>
            <a:chExt cx="3135900" cy="543600"/>
          </a:xfrm>
        </p:grpSpPr>
        <p:sp>
          <p:nvSpPr>
            <p:cNvPr id="147" name="Google Shape;147;p18"/>
            <p:cNvSpPr txBox="1"/>
            <p:nvPr/>
          </p:nvSpPr>
          <p:spPr>
            <a:xfrm>
              <a:off x="5282400" y="1637650"/>
              <a:ext cx="31359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dk1"/>
                  </a:solidFill>
                  <a:latin typeface="Noto Sans KR"/>
                  <a:ea typeface="Noto Sans KR"/>
                  <a:cs typeface="Noto Sans KR"/>
                  <a:sym typeface="Noto Sans KR"/>
                </a:rPr>
                <a:t>Raspberry Pi 5</a:t>
              </a:r>
              <a:endParaRPr b="1" sz="1800">
                <a:solidFill>
                  <a:schemeClr val="dk1"/>
                </a:solidFill>
                <a:latin typeface="Noto Sans KR"/>
                <a:ea typeface="Noto Sans KR"/>
                <a:cs typeface="Noto Sans KR"/>
                <a:sym typeface="Noto Sans KR"/>
              </a:endParaRPr>
            </a:p>
          </p:txBody>
        </p:sp>
        <p:pic>
          <p:nvPicPr>
            <p:cNvPr id="148" name="Google Shape;148;p18"/>
            <p:cNvPicPr preferRelativeResize="0"/>
            <p:nvPr/>
          </p:nvPicPr>
          <p:blipFill>
            <a:blip r:embed="rId5">
              <a:alphaModFix/>
            </a:blip>
            <a:stretch>
              <a:fillRect/>
            </a:stretch>
          </p:blipFill>
          <p:spPr>
            <a:xfrm>
              <a:off x="5376499" y="1550500"/>
              <a:ext cx="543600" cy="543600"/>
            </a:xfrm>
            <a:prstGeom prst="rect">
              <a:avLst/>
            </a:prstGeom>
            <a:noFill/>
            <a:ln>
              <a:noFill/>
            </a:ln>
          </p:spPr>
        </p:pic>
      </p:grpSp>
      <p:pic>
        <p:nvPicPr>
          <p:cNvPr id="149" name="Google Shape;149;p18"/>
          <p:cNvPicPr preferRelativeResize="0"/>
          <p:nvPr/>
        </p:nvPicPr>
        <p:blipFill>
          <a:blip r:embed="rId6">
            <a:alphaModFix/>
          </a:blip>
          <a:stretch>
            <a:fillRect/>
          </a:stretch>
        </p:blipFill>
        <p:spPr>
          <a:xfrm>
            <a:off x="565200" y="1376650"/>
            <a:ext cx="3222001" cy="23675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155" name="Google Shape;155;p19"/>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19"/>
          <p:cNvSpPr txBox="1"/>
          <p:nvPr/>
        </p:nvSpPr>
        <p:spPr>
          <a:xfrm>
            <a:off x="6629925" y="115200"/>
            <a:ext cx="2258400" cy="36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개요 : </a:t>
            </a:r>
            <a:r>
              <a:rPr b="1" lang="ko" sz="1200">
                <a:solidFill>
                  <a:schemeClr val="dk1"/>
                </a:solidFill>
                <a:latin typeface="Noto Sans KR"/>
                <a:ea typeface="Noto Sans KR"/>
                <a:cs typeface="Noto Sans KR"/>
                <a:sym typeface="Noto Sans KR"/>
              </a:rPr>
              <a:t>소프트웨어</a:t>
            </a:r>
            <a:endParaRPr b="1" sz="1200">
              <a:solidFill>
                <a:schemeClr val="dk1"/>
              </a:solidFill>
              <a:latin typeface="Noto Sans KR"/>
              <a:ea typeface="Noto Sans KR"/>
              <a:cs typeface="Noto Sans KR"/>
              <a:sym typeface="Noto Sans KR"/>
            </a:endParaRPr>
          </a:p>
        </p:txBody>
      </p:sp>
      <p:sp>
        <p:nvSpPr>
          <p:cNvPr id="157" name="Google Shape;157;p19"/>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- 6 -</a:t>
            </a:r>
            <a:endParaRPr b="1" sz="1200">
              <a:latin typeface="Noto Sans KR"/>
              <a:ea typeface="Noto Sans KR"/>
              <a:cs typeface="Noto Sans KR"/>
              <a:sym typeface="Noto Sans KR"/>
            </a:endParaRPr>
          </a:p>
        </p:txBody>
      </p:sp>
      <p:sp>
        <p:nvSpPr>
          <p:cNvPr id="158" name="Google Shape;158;p19"/>
          <p:cNvSpPr txBox="1"/>
          <p:nvPr/>
        </p:nvSpPr>
        <p:spPr>
          <a:xfrm>
            <a:off x="1188000" y="809875"/>
            <a:ext cx="38061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개요 : </a:t>
            </a:r>
            <a:r>
              <a:rPr b="1" lang="ko" sz="2400">
                <a:solidFill>
                  <a:schemeClr val="dk1"/>
                </a:solidFill>
                <a:latin typeface="Noto Sans KR"/>
                <a:ea typeface="Noto Sans KR"/>
                <a:cs typeface="Noto Sans KR"/>
                <a:sym typeface="Noto Sans KR"/>
              </a:rPr>
              <a:t>소프트웨어</a:t>
            </a:r>
            <a:endParaRPr b="1" sz="2400">
              <a:solidFill>
                <a:schemeClr val="dk1"/>
              </a:solidFill>
              <a:latin typeface="Noto Sans KR"/>
              <a:ea typeface="Noto Sans KR"/>
              <a:cs typeface="Noto Sans KR"/>
              <a:sym typeface="Noto Sans KR"/>
            </a:endParaRPr>
          </a:p>
        </p:txBody>
      </p:sp>
      <p:pic>
        <p:nvPicPr>
          <p:cNvPr id="159" name="Google Shape;159;p19"/>
          <p:cNvPicPr preferRelativeResize="0"/>
          <p:nvPr/>
        </p:nvPicPr>
        <p:blipFill>
          <a:blip r:embed="rId3">
            <a:alphaModFix/>
          </a:blip>
          <a:stretch>
            <a:fillRect/>
          </a:stretch>
        </p:blipFill>
        <p:spPr>
          <a:xfrm>
            <a:off x="511200" y="780000"/>
            <a:ext cx="579600" cy="579600"/>
          </a:xfrm>
          <a:prstGeom prst="rect">
            <a:avLst/>
          </a:prstGeom>
          <a:noFill/>
          <a:ln>
            <a:noFill/>
          </a:ln>
        </p:spPr>
      </p:pic>
      <p:sp>
        <p:nvSpPr>
          <p:cNvPr id="160" name="Google Shape;160;p19"/>
          <p:cNvSpPr txBox="1"/>
          <p:nvPr/>
        </p:nvSpPr>
        <p:spPr>
          <a:xfrm>
            <a:off x="4648200" y="2220275"/>
            <a:ext cx="4099800" cy="1061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sz="1600">
                <a:solidFill>
                  <a:schemeClr val="dk1"/>
                </a:solidFill>
                <a:latin typeface="Noto Sans KR"/>
                <a:ea typeface="Noto Sans KR"/>
                <a:cs typeface="Noto Sans KR"/>
                <a:sym typeface="Noto Sans KR"/>
              </a:rPr>
              <a:t>※</a:t>
            </a:r>
            <a:r>
              <a:rPr b="1" lang="ko" sz="1600">
                <a:solidFill>
                  <a:schemeClr val="dk1"/>
                </a:solidFill>
                <a:latin typeface="Noto Sans KR"/>
                <a:ea typeface="Noto Sans KR"/>
                <a:cs typeface="Noto Sans KR"/>
                <a:sym typeface="Noto Sans KR"/>
              </a:rPr>
              <a:t> 특징</a:t>
            </a:r>
            <a:endParaRPr b="1" sz="16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STM32 보드의 GUI 설계를 지원하는 툴</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다양한 규격, 종류의 보드에 대응</a:t>
            </a:r>
            <a:endParaRPr b="1" sz="1200">
              <a:solidFill>
                <a:schemeClr val="dk1"/>
              </a:solidFill>
              <a:latin typeface="Noto Sans KR"/>
              <a:ea typeface="Noto Sans KR"/>
              <a:cs typeface="Noto Sans KR"/>
              <a:sym typeface="Noto Sans KR"/>
            </a:endParaRPr>
          </a:p>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Cube IDE와 연동하여 자동으로 코드 생성</a:t>
            </a:r>
            <a:endParaRPr b="1" sz="1200">
              <a:solidFill>
                <a:schemeClr val="dk1"/>
              </a:solidFill>
              <a:latin typeface="Noto Sans KR"/>
              <a:ea typeface="Noto Sans KR"/>
              <a:cs typeface="Noto Sans KR"/>
              <a:sym typeface="Noto Sans KR"/>
            </a:endParaRPr>
          </a:p>
        </p:txBody>
      </p:sp>
      <p:sp>
        <p:nvSpPr>
          <p:cNvPr id="161" name="Google Shape;161;p19"/>
          <p:cNvSpPr txBox="1"/>
          <p:nvPr/>
        </p:nvSpPr>
        <p:spPr>
          <a:xfrm>
            <a:off x="5358600" y="1633825"/>
            <a:ext cx="31359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dk1"/>
                </a:solidFill>
                <a:latin typeface="Noto Sans KR"/>
                <a:ea typeface="Noto Sans KR"/>
                <a:cs typeface="Noto Sans KR"/>
                <a:sym typeface="Noto Sans KR"/>
              </a:rPr>
              <a:t>TouchGFX Designer</a:t>
            </a:r>
            <a:endParaRPr b="1" sz="1800">
              <a:solidFill>
                <a:schemeClr val="dk1"/>
              </a:solidFill>
              <a:latin typeface="Noto Sans KR"/>
              <a:ea typeface="Noto Sans KR"/>
              <a:cs typeface="Noto Sans KR"/>
              <a:sym typeface="Noto Sans KR"/>
            </a:endParaRPr>
          </a:p>
        </p:txBody>
      </p:sp>
      <p:pic>
        <p:nvPicPr>
          <p:cNvPr id="162" name="Google Shape;162;p19"/>
          <p:cNvPicPr preferRelativeResize="0"/>
          <p:nvPr/>
        </p:nvPicPr>
        <p:blipFill>
          <a:blip r:embed="rId4">
            <a:alphaModFix/>
          </a:blip>
          <a:stretch>
            <a:fillRect/>
          </a:stretch>
        </p:blipFill>
        <p:spPr>
          <a:xfrm>
            <a:off x="5261975" y="1546675"/>
            <a:ext cx="543600" cy="543600"/>
          </a:xfrm>
          <a:prstGeom prst="rect">
            <a:avLst/>
          </a:prstGeom>
          <a:noFill/>
          <a:ln>
            <a:noFill/>
          </a:ln>
        </p:spPr>
      </p:pic>
      <p:pic>
        <p:nvPicPr>
          <p:cNvPr id="163" name="Google Shape;163;p19"/>
          <p:cNvPicPr preferRelativeResize="0"/>
          <p:nvPr/>
        </p:nvPicPr>
        <p:blipFill>
          <a:blip r:embed="rId5">
            <a:alphaModFix/>
          </a:blip>
          <a:stretch>
            <a:fillRect/>
          </a:stretch>
        </p:blipFill>
        <p:spPr>
          <a:xfrm>
            <a:off x="584400" y="1464450"/>
            <a:ext cx="3286800" cy="1741328"/>
          </a:xfrm>
          <a:prstGeom prst="rect">
            <a:avLst/>
          </a:prstGeom>
          <a:noFill/>
          <a:ln>
            <a:noFill/>
          </a:ln>
        </p:spPr>
      </p:pic>
      <p:sp>
        <p:nvSpPr>
          <p:cNvPr id="164" name="Google Shape;164;p19"/>
          <p:cNvSpPr txBox="1"/>
          <p:nvPr/>
        </p:nvSpPr>
        <p:spPr>
          <a:xfrm>
            <a:off x="5260950" y="4062050"/>
            <a:ext cx="30267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dk1"/>
                </a:solidFill>
                <a:latin typeface="Noto Sans KR"/>
                <a:ea typeface="Noto Sans KR"/>
                <a:cs typeface="Noto Sans KR"/>
                <a:sym typeface="Noto Sans KR"/>
              </a:rPr>
              <a:t>C / C++, STM32 Cube IDE</a:t>
            </a:r>
            <a:endParaRPr b="1" sz="1800">
              <a:solidFill>
                <a:schemeClr val="dk1"/>
              </a:solidFill>
              <a:latin typeface="Noto Sans KR"/>
              <a:ea typeface="Noto Sans KR"/>
              <a:cs typeface="Noto Sans KR"/>
              <a:sym typeface="Noto Sans KR"/>
            </a:endParaRPr>
          </a:p>
        </p:txBody>
      </p:sp>
      <p:pic>
        <p:nvPicPr>
          <p:cNvPr id="165" name="Google Shape;165;p19"/>
          <p:cNvPicPr preferRelativeResize="0"/>
          <p:nvPr/>
        </p:nvPicPr>
        <p:blipFill>
          <a:blip r:embed="rId6">
            <a:alphaModFix/>
          </a:blip>
          <a:stretch>
            <a:fillRect/>
          </a:stretch>
        </p:blipFill>
        <p:spPr>
          <a:xfrm>
            <a:off x="4794575" y="3974901"/>
            <a:ext cx="543600" cy="543600"/>
          </a:xfrm>
          <a:prstGeom prst="rect">
            <a:avLst/>
          </a:prstGeom>
          <a:noFill/>
          <a:ln>
            <a:noFill/>
          </a:ln>
        </p:spPr>
      </p:pic>
      <p:pic>
        <p:nvPicPr>
          <p:cNvPr id="166" name="Google Shape;166;p19"/>
          <p:cNvPicPr preferRelativeResize="0"/>
          <p:nvPr/>
        </p:nvPicPr>
        <p:blipFill>
          <a:blip r:embed="rId7">
            <a:alphaModFix/>
          </a:blip>
          <a:stretch>
            <a:fillRect/>
          </a:stretch>
        </p:blipFill>
        <p:spPr>
          <a:xfrm>
            <a:off x="529200" y="3205775"/>
            <a:ext cx="720000" cy="720000"/>
          </a:xfrm>
          <a:prstGeom prst="rect">
            <a:avLst/>
          </a:prstGeom>
          <a:noFill/>
          <a:ln>
            <a:noFill/>
          </a:ln>
        </p:spPr>
      </p:pic>
      <p:pic>
        <p:nvPicPr>
          <p:cNvPr id="167" name="Google Shape;167;p19"/>
          <p:cNvPicPr preferRelativeResize="0"/>
          <p:nvPr/>
        </p:nvPicPr>
        <p:blipFill>
          <a:blip r:embed="rId8">
            <a:alphaModFix/>
          </a:blip>
          <a:stretch>
            <a:fillRect/>
          </a:stretch>
        </p:blipFill>
        <p:spPr>
          <a:xfrm>
            <a:off x="1421700" y="3205775"/>
            <a:ext cx="720000" cy="720000"/>
          </a:xfrm>
          <a:prstGeom prst="rect">
            <a:avLst/>
          </a:prstGeom>
          <a:noFill/>
          <a:ln>
            <a:noFill/>
          </a:ln>
        </p:spPr>
      </p:pic>
      <p:pic>
        <p:nvPicPr>
          <p:cNvPr id="168" name="Google Shape;168;p19"/>
          <p:cNvPicPr preferRelativeResize="0"/>
          <p:nvPr/>
        </p:nvPicPr>
        <p:blipFill>
          <a:blip r:embed="rId9">
            <a:alphaModFix/>
          </a:blip>
          <a:stretch>
            <a:fillRect/>
          </a:stretch>
        </p:blipFill>
        <p:spPr>
          <a:xfrm>
            <a:off x="2413650" y="3109475"/>
            <a:ext cx="1659600" cy="912604"/>
          </a:xfrm>
          <a:prstGeom prst="rect">
            <a:avLst/>
          </a:prstGeom>
          <a:noFill/>
          <a:ln>
            <a:noFill/>
          </a:ln>
        </p:spPr>
      </p:pic>
      <p:sp>
        <p:nvSpPr>
          <p:cNvPr id="169" name="Google Shape;169;p19"/>
          <p:cNvSpPr txBox="1"/>
          <p:nvPr/>
        </p:nvSpPr>
        <p:spPr>
          <a:xfrm>
            <a:off x="5962950" y="1259388"/>
            <a:ext cx="17748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dk1"/>
                </a:solidFill>
                <a:latin typeface="Noto Sans KR"/>
                <a:ea typeface="Noto Sans KR"/>
                <a:cs typeface="Noto Sans KR"/>
                <a:sym typeface="Noto Sans KR"/>
              </a:rPr>
              <a:t>UI 설계 도구</a:t>
            </a:r>
            <a:endParaRPr b="1" sz="1800">
              <a:solidFill>
                <a:schemeClr val="dk1"/>
              </a:solidFill>
              <a:latin typeface="Noto Sans KR"/>
              <a:ea typeface="Noto Sans KR"/>
              <a:cs typeface="Noto Sans KR"/>
              <a:sym typeface="Noto Sans KR"/>
            </a:endParaRPr>
          </a:p>
        </p:txBody>
      </p:sp>
      <p:sp>
        <p:nvSpPr>
          <p:cNvPr id="170" name="Google Shape;170;p19"/>
          <p:cNvSpPr txBox="1"/>
          <p:nvPr/>
        </p:nvSpPr>
        <p:spPr>
          <a:xfrm>
            <a:off x="5260950" y="3575325"/>
            <a:ext cx="3026700" cy="36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1800">
                <a:solidFill>
                  <a:schemeClr val="dk1"/>
                </a:solidFill>
                <a:latin typeface="Noto Sans KR"/>
                <a:ea typeface="Noto Sans KR"/>
                <a:cs typeface="Noto Sans KR"/>
                <a:sym typeface="Noto Sans KR"/>
              </a:rPr>
              <a:t>코드 생성 및 통합 개발 환경</a:t>
            </a:r>
            <a:endParaRPr b="1" sz="1800">
              <a:solidFill>
                <a:schemeClr val="dk1"/>
              </a:solidFill>
              <a:latin typeface="Noto Sans KR"/>
              <a:ea typeface="Noto Sans KR"/>
              <a:cs typeface="Noto Sans KR"/>
              <a:sym typeface="Noto Sans K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176" name="Google Shape;176;p20"/>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 name="Google Shape;177;p20"/>
          <p:cNvSpPr txBox="1"/>
          <p:nvPr/>
        </p:nvSpPr>
        <p:spPr>
          <a:xfrm>
            <a:off x="7738800" y="115200"/>
            <a:ext cx="1156800" cy="36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Flow Chart</a:t>
            </a:r>
            <a:endParaRPr b="1" sz="1200">
              <a:solidFill>
                <a:schemeClr val="dk1"/>
              </a:solidFill>
              <a:latin typeface="Noto Sans KR"/>
              <a:ea typeface="Noto Sans KR"/>
              <a:cs typeface="Noto Sans KR"/>
              <a:sym typeface="Noto Sans KR"/>
            </a:endParaRPr>
          </a:p>
        </p:txBody>
      </p:sp>
      <p:sp>
        <p:nvSpPr>
          <p:cNvPr id="178" name="Google Shape;178;p20"/>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- 7 -</a:t>
            </a:r>
            <a:endParaRPr b="1" sz="1200">
              <a:latin typeface="Noto Sans KR"/>
              <a:ea typeface="Noto Sans KR"/>
              <a:cs typeface="Noto Sans KR"/>
              <a:sym typeface="Noto Sans KR"/>
            </a:endParaRPr>
          </a:p>
        </p:txBody>
      </p:sp>
      <p:sp>
        <p:nvSpPr>
          <p:cNvPr id="179" name="Google Shape;179;p20"/>
          <p:cNvSpPr txBox="1"/>
          <p:nvPr/>
        </p:nvSpPr>
        <p:spPr>
          <a:xfrm>
            <a:off x="1188000" y="809875"/>
            <a:ext cx="19305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Flow Chart</a:t>
            </a:r>
            <a:endParaRPr b="1" sz="2400">
              <a:solidFill>
                <a:schemeClr val="dk1"/>
              </a:solidFill>
              <a:latin typeface="Noto Sans KR"/>
              <a:ea typeface="Noto Sans KR"/>
              <a:cs typeface="Noto Sans KR"/>
              <a:sym typeface="Noto Sans KR"/>
            </a:endParaRPr>
          </a:p>
        </p:txBody>
      </p:sp>
      <p:pic>
        <p:nvPicPr>
          <p:cNvPr id="180" name="Google Shape;180;p20"/>
          <p:cNvPicPr preferRelativeResize="0"/>
          <p:nvPr/>
        </p:nvPicPr>
        <p:blipFill>
          <a:blip r:embed="rId3">
            <a:alphaModFix/>
          </a:blip>
          <a:stretch>
            <a:fillRect/>
          </a:stretch>
        </p:blipFill>
        <p:spPr>
          <a:xfrm>
            <a:off x="511200" y="781200"/>
            <a:ext cx="579600" cy="579600"/>
          </a:xfrm>
          <a:prstGeom prst="rect">
            <a:avLst/>
          </a:prstGeom>
          <a:noFill/>
          <a:ln>
            <a:noFill/>
          </a:ln>
        </p:spPr>
      </p:pic>
      <p:pic>
        <p:nvPicPr>
          <p:cNvPr id="181" name="Google Shape;181;p20"/>
          <p:cNvPicPr preferRelativeResize="0"/>
          <p:nvPr/>
        </p:nvPicPr>
        <p:blipFill>
          <a:blip r:embed="rId4">
            <a:alphaModFix/>
          </a:blip>
          <a:stretch>
            <a:fillRect/>
          </a:stretch>
        </p:blipFill>
        <p:spPr>
          <a:xfrm>
            <a:off x="511200" y="1333075"/>
            <a:ext cx="7527049" cy="3595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nvSpPr>
        <p:spPr>
          <a:xfrm>
            <a:off x="152400" y="115200"/>
            <a:ext cx="1168800" cy="3693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ko" sz="1200">
                <a:solidFill>
                  <a:schemeClr val="dk1"/>
                </a:solidFill>
                <a:latin typeface="Noto Sans KR"/>
                <a:ea typeface="Noto Sans KR"/>
                <a:cs typeface="Noto Sans KR"/>
                <a:sym typeface="Noto Sans KR"/>
              </a:rPr>
              <a:t>프로젝트 발표</a:t>
            </a:r>
            <a:endParaRPr b="1" sz="1200">
              <a:solidFill>
                <a:schemeClr val="dk1"/>
              </a:solidFill>
              <a:latin typeface="Noto Sans KR"/>
              <a:ea typeface="Noto Sans KR"/>
              <a:cs typeface="Noto Sans KR"/>
              <a:sym typeface="Noto Sans KR"/>
            </a:endParaRPr>
          </a:p>
        </p:txBody>
      </p:sp>
      <p:sp>
        <p:nvSpPr>
          <p:cNvPr id="187" name="Google Shape;187;p21"/>
          <p:cNvSpPr/>
          <p:nvPr/>
        </p:nvSpPr>
        <p:spPr>
          <a:xfrm>
            <a:off x="432000" y="625925"/>
            <a:ext cx="8280000" cy="43200"/>
          </a:xfrm>
          <a:prstGeom prst="rect">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21"/>
          <p:cNvSpPr txBox="1"/>
          <p:nvPr/>
        </p:nvSpPr>
        <p:spPr>
          <a:xfrm>
            <a:off x="6386125" y="115200"/>
            <a:ext cx="2316900" cy="36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ko" sz="1200">
                <a:solidFill>
                  <a:schemeClr val="dk1"/>
                </a:solidFill>
                <a:latin typeface="Noto Sans KR"/>
                <a:ea typeface="Noto Sans KR"/>
                <a:cs typeface="Noto Sans KR"/>
                <a:sym typeface="Noto Sans KR"/>
              </a:rPr>
              <a:t>프로젝트 </a:t>
            </a:r>
            <a:r>
              <a:rPr b="1" lang="ko" sz="1200">
                <a:solidFill>
                  <a:schemeClr val="dk1"/>
                </a:solidFill>
                <a:latin typeface="Noto Sans KR"/>
                <a:ea typeface="Noto Sans KR"/>
                <a:cs typeface="Noto Sans KR"/>
                <a:sym typeface="Noto Sans KR"/>
              </a:rPr>
              <a:t>상세 : 프로젝트 목표</a:t>
            </a:r>
            <a:endParaRPr b="1" sz="1200">
              <a:solidFill>
                <a:schemeClr val="dk1"/>
              </a:solidFill>
              <a:latin typeface="Noto Sans KR"/>
              <a:ea typeface="Noto Sans KR"/>
              <a:cs typeface="Noto Sans KR"/>
              <a:sym typeface="Noto Sans KR"/>
            </a:endParaRPr>
          </a:p>
        </p:txBody>
      </p:sp>
      <p:sp>
        <p:nvSpPr>
          <p:cNvPr id="189" name="Google Shape;189;p21"/>
          <p:cNvSpPr txBox="1"/>
          <p:nvPr/>
        </p:nvSpPr>
        <p:spPr>
          <a:xfrm>
            <a:off x="8342100" y="4774200"/>
            <a:ext cx="801900" cy="3693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ko" sz="1200">
                <a:latin typeface="Noto Sans KR"/>
                <a:ea typeface="Noto Sans KR"/>
                <a:cs typeface="Noto Sans KR"/>
                <a:sym typeface="Noto Sans KR"/>
              </a:rPr>
              <a:t>- 8 -</a:t>
            </a:r>
            <a:endParaRPr b="1" sz="1200">
              <a:latin typeface="Noto Sans KR"/>
              <a:ea typeface="Noto Sans KR"/>
              <a:cs typeface="Noto Sans KR"/>
              <a:sym typeface="Noto Sans KR"/>
            </a:endParaRPr>
          </a:p>
        </p:txBody>
      </p:sp>
      <p:sp>
        <p:nvSpPr>
          <p:cNvPr id="190" name="Google Shape;190;p21"/>
          <p:cNvSpPr txBox="1"/>
          <p:nvPr/>
        </p:nvSpPr>
        <p:spPr>
          <a:xfrm>
            <a:off x="1188000" y="809875"/>
            <a:ext cx="4073400" cy="52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ko" sz="2400">
                <a:solidFill>
                  <a:schemeClr val="dk1"/>
                </a:solidFill>
                <a:latin typeface="Noto Sans KR"/>
                <a:ea typeface="Noto Sans KR"/>
                <a:cs typeface="Noto Sans KR"/>
                <a:sym typeface="Noto Sans KR"/>
              </a:rPr>
              <a:t>프로젝트 </a:t>
            </a:r>
            <a:r>
              <a:rPr b="1" lang="ko" sz="2400">
                <a:solidFill>
                  <a:schemeClr val="dk1"/>
                </a:solidFill>
                <a:latin typeface="Noto Sans KR"/>
                <a:ea typeface="Noto Sans KR"/>
                <a:cs typeface="Noto Sans KR"/>
                <a:sym typeface="Noto Sans KR"/>
              </a:rPr>
              <a:t>상세 : 프로젝트 목표</a:t>
            </a:r>
            <a:endParaRPr b="1" sz="2400">
              <a:solidFill>
                <a:schemeClr val="dk1"/>
              </a:solidFill>
              <a:latin typeface="Noto Sans KR"/>
              <a:ea typeface="Noto Sans KR"/>
              <a:cs typeface="Noto Sans KR"/>
              <a:sym typeface="Noto Sans KR"/>
            </a:endParaRPr>
          </a:p>
        </p:txBody>
      </p:sp>
      <p:pic>
        <p:nvPicPr>
          <p:cNvPr id="191" name="Google Shape;191;p21"/>
          <p:cNvPicPr preferRelativeResize="0"/>
          <p:nvPr/>
        </p:nvPicPr>
        <p:blipFill>
          <a:blip r:embed="rId3">
            <a:alphaModFix/>
          </a:blip>
          <a:stretch>
            <a:fillRect/>
          </a:stretch>
        </p:blipFill>
        <p:spPr>
          <a:xfrm>
            <a:off x="511200" y="781200"/>
            <a:ext cx="579600" cy="579600"/>
          </a:xfrm>
          <a:prstGeom prst="rect">
            <a:avLst/>
          </a:prstGeom>
          <a:noFill/>
          <a:ln>
            <a:noFill/>
          </a:ln>
        </p:spPr>
      </p:pic>
      <p:sp>
        <p:nvSpPr>
          <p:cNvPr id="192" name="Google Shape;192;p21"/>
          <p:cNvSpPr txBox="1"/>
          <p:nvPr/>
        </p:nvSpPr>
        <p:spPr>
          <a:xfrm>
            <a:off x="511200" y="1581300"/>
            <a:ext cx="6071400" cy="312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1600">
                <a:solidFill>
                  <a:schemeClr val="dk1"/>
                </a:solidFill>
                <a:latin typeface="Noto Sans KR"/>
                <a:ea typeface="Noto Sans KR"/>
                <a:cs typeface="Noto Sans KR"/>
                <a:sym typeface="Noto Sans KR"/>
              </a:rPr>
              <a:t>※ </a:t>
            </a:r>
            <a:r>
              <a:rPr b="1" lang="ko" sz="1800">
                <a:solidFill>
                  <a:schemeClr val="dk1"/>
                </a:solidFill>
                <a:latin typeface="Noto Sans KR"/>
                <a:ea typeface="Noto Sans KR"/>
                <a:cs typeface="Noto Sans KR"/>
                <a:sym typeface="Noto Sans KR"/>
              </a:rPr>
              <a:t>프로젝트 목표</a:t>
            </a:r>
            <a:endParaRPr b="1" sz="18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500">
                <a:solidFill>
                  <a:schemeClr val="dk1"/>
                </a:solidFill>
                <a:latin typeface="Noto Sans KR"/>
                <a:ea typeface="Noto Sans KR"/>
                <a:cs typeface="Noto Sans KR"/>
                <a:sym typeface="Noto Sans KR"/>
              </a:rPr>
              <a:t>1. </a:t>
            </a:r>
            <a:r>
              <a:rPr b="1" lang="ko" sz="1500">
                <a:solidFill>
                  <a:schemeClr val="dk1"/>
                </a:solidFill>
                <a:latin typeface="Noto Sans KR"/>
                <a:ea typeface="Noto Sans KR"/>
                <a:cs typeface="Noto Sans KR"/>
                <a:sym typeface="Noto Sans KR"/>
              </a:rPr>
              <a:t>STM32 보드에 대한 이해와 STMCubeIde를 이용한 프로그램 설계</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500">
                <a:solidFill>
                  <a:schemeClr val="dk1"/>
                </a:solidFill>
                <a:latin typeface="Noto Sans KR"/>
                <a:ea typeface="Noto Sans KR"/>
                <a:cs typeface="Noto Sans KR"/>
                <a:sym typeface="Noto Sans KR"/>
              </a:rPr>
              <a:t>    ( </a:t>
            </a:r>
            <a:r>
              <a:rPr b="1" i="1" lang="ko" sz="1500">
                <a:solidFill>
                  <a:schemeClr val="dk2"/>
                </a:solidFill>
                <a:latin typeface="Noto Sans KR"/>
                <a:ea typeface="Noto Sans KR"/>
                <a:cs typeface="Noto Sans KR"/>
                <a:sym typeface="Noto Sans KR"/>
              </a:rPr>
              <a:t>하드웨어 이해 및 펌웨어 개발에 대한 경험</a:t>
            </a:r>
            <a:r>
              <a:rPr b="1" i="1" lang="ko" sz="1500">
                <a:solidFill>
                  <a:schemeClr val="dk1"/>
                </a:solidFill>
                <a:latin typeface="Noto Sans KR"/>
                <a:ea typeface="Noto Sans KR"/>
                <a:cs typeface="Noto Sans KR"/>
                <a:sym typeface="Noto Sans KR"/>
              </a:rPr>
              <a:t> </a:t>
            </a:r>
            <a:r>
              <a:rPr b="1" lang="ko" sz="1500">
                <a:solidFill>
                  <a:schemeClr val="dk1"/>
                </a:solidFill>
                <a:latin typeface="Noto Sans KR"/>
                <a:ea typeface="Noto Sans KR"/>
                <a:cs typeface="Noto Sans KR"/>
                <a:sym typeface="Noto Sans KR"/>
              </a:rPr>
              <a:t>)</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500">
                <a:solidFill>
                  <a:schemeClr val="dk1"/>
                </a:solidFill>
                <a:latin typeface="Noto Sans KR"/>
                <a:ea typeface="Noto Sans KR"/>
                <a:cs typeface="Noto Sans KR"/>
                <a:sym typeface="Noto Sans KR"/>
              </a:rPr>
              <a:t>2. TouchGFX를 통한 UI / UX 설계 경험</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500">
                <a:solidFill>
                  <a:schemeClr val="dk1"/>
                </a:solidFill>
                <a:latin typeface="Noto Sans KR"/>
                <a:ea typeface="Noto Sans KR"/>
                <a:cs typeface="Noto Sans KR"/>
                <a:sym typeface="Noto Sans KR"/>
              </a:rPr>
              <a:t>    ( </a:t>
            </a:r>
            <a:r>
              <a:rPr b="1" i="1" lang="ko" sz="1500">
                <a:solidFill>
                  <a:schemeClr val="dk2"/>
                </a:solidFill>
                <a:latin typeface="Noto Sans KR"/>
                <a:ea typeface="Noto Sans KR"/>
                <a:cs typeface="Noto Sans KR"/>
                <a:sym typeface="Noto Sans KR"/>
              </a:rPr>
              <a:t>실제 UI 설계 및 사용자 경험 최적화</a:t>
            </a:r>
            <a:r>
              <a:rPr b="1" i="1" lang="ko" sz="1500">
                <a:solidFill>
                  <a:schemeClr val="dk1"/>
                </a:solidFill>
                <a:latin typeface="Noto Sans KR"/>
                <a:ea typeface="Noto Sans KR"/>
                <a:cs typeface="Noto Sans KR"/>
                <a:sym typeface="Noto Sans KR"/>
              </a:rPr>
              <a:t> </a:t>
            </a:r>
            <a:r>
              <a:rPr b="1" lang="ko" sz="1500">
                <a:solidFill>
                  <a:schemeClr val="dk1"/>
                </a:solidFill>
                <a:latin typeface="Noto Sans KR"/>
                <a:ea typeface="Noto Sans KR"/>
                <a:cs typeface="Noto Sans KR"/>
                <a:sym typeface="Noto Sans KR"/>
              </a:rPr>
              <a:t>)</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500">
                <a:solidFill>
                  <a:schemeClr val="dk1"/>
                </a:solidFill>
                <a:latin typeface="Noto Sans KR"/>
                <a:ea typeface="Noto Sans KR"/>
                <a:cs typeface="Noto Sans KR"/>
                <a:sym typeface="Noto Sans KR"/>
              </a:rPr>
              <a:t>3. LWIP, C/C++, Socket API를 통한 네트워크 통신 학습</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500">
                <a:solidFill>
                  <a:schemeClr val="dk1"/>
                </a:solidFill>
                <a:latin typeface="Noto Sans KR"/>
                <a:ea typeface="Noto Sans KR"/>
                <a:cs typeface="Noto Sans KR"/>
                <a:sym typeface="Noto Sans KR"/>
              </a:rPr>
              <a:t>    ( </a:t>
            </a:r>
            <a:r>
              <a:rPr b="1" i="1" lang="ko" sz="1500">
                <a:solidFill>
                  <a:schemeClr val="dk2"/>
                </a:solidFill>
                <a:latin typeface="Noto Sans KR"/>
                <a:ea typeface="Noto Sans KR"/>
                <a:cs typeface="Noto Sans KR"/>
                <a:sym typeface="Noto Sans KR"/>
              </a:rPr>
              <a:t>서버 - 클라이언트 구조 구현</a:t>
            </a:r>
            <a:r>
              <a:rPr b="1" i="1" lang="ko" sz="1500">
                <a:solidFill>
                  <a:schemeClr val="dk1"/>
                </a:solidFill>
                <a:latin typeface="Noto Sans KR"/>
                <a:ea typeface="Noto Sans KR"/>
                <a:cs typeface="Noto Sans KR"/>
                <a:sym typeface="Noto Sans KR"/>
              </a:rPr>
              <a:t> </a:t>
            </a:r>
            <a:r>
              <a:rPr b="1" lang="ko" sz="1500">
                <a:solidFill>
                  <a:schemeClr val="dk1"/>
                </a:solidFill>
                <a:latin typeface="Noto Sans KR"/>
                <a:ea typeface="Noto Sans KR"/>
                <a:cs typeface="Noto Sans KR"/>
                <a:sym typeface="Noto Sans KR"/>
              </a:rPr>
              <a:t>)</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t/>
            </a:r>
            <a:endParaRPr b="1" sz="1500">
              <a:solidFill>
                <a:schemeClr val="dk1"/>
              </a:solidFill>
              <a:latin typeface="Noto Sans KR"/>
              <a:ea typeface="Noto Sans KR"/>
              <a:cs typeface="Noto Sans KR"/>
              <a:sym typeface="Noto Sans KR"/>
            </a:endParaRPr>
          </a:p>
          <a:p>
            <a:pPr indent="0" lvl="0" marL="0" rtl="0" algn="l">
              <a:lnSpc>
                <a:spcPct val="115000"/>
              </a:lnSpc>
              <a:spcBef>
                <a:spcPts val="0"/>
              </a:spcBef>
              <a:spcAft>
                <a:spcPts val="0"/>
              </a:spcAft>
              <a:buNone/>
            </a:pPr>
            <a:r>
              <a:rPr b="1" lang="ko" sz="1500">
                <a:solidFill>
                  <a:schemeClr val="dk1"/>
                </a:solidFill>
                <a:latin typeface="Noto Sans KR"/>
                <a:ea typeface="Noto Sans KR"/>
                <a:cs typeface="Noto Sans KR"/>
                <a:sym typeface="Noto Sans KR"/>
              </a:rPr>
              <a:t>4. 위 세 가지 목표를 통합한 프로젝트 결과물 도출 ( </a:t>
            </a:r>
            <a:r>
              <a:rPr b="1" i="1" lang="ko" sz="1500">
                <a:solidFill>
                  <a:schemeClr val="dk2"/>
                </a:solidFill>
                <a:latin typeface="Noto Sans KR"/>
                <a:ea typeface="Noto Sans KR"/>
                <a:cs typeface="Noto Sans KR"/>
                <a:sym typeface="Noto Sans KR"/>
              </a:rPr>
              <a:t>통합 시스템 완성</a:t>
            </a:r>
            <a:r>
              <a:rPr b="1" i="1" lang="ko" sz="1500">
                <a:solidFill>
                  <a:schemeClr val="dk1"/>
                </a:solidFill>
                <a:latin typeface="Noto Sans KR"/>
                <a:ea typeface="Noto Sans KR"/>
                <a:cs typeface="Noto Sans KR"/>
                <a:sym typeface="Noto Sans KR"/>
              </a:rPr>
              <a:t> </a:t>
            </a:r>
            <a:r>
              <a:rPr b="1" lang="ko" sz="1500">
                <a:solidFill>
                  <a:schemeClr val="dk1"/>
                </a:solidFill>
                <a:latin typeface="Noto Sans KR"/>
                <a:ea typeface="Noto Sans KR"/>
                <a:cs typeface="Noto Sans KR"/>
                <a:sym typeface="Noto Sans KR"/>
              </a:rPr>
              <a:t>)</a:t>
            </a:r>
            <a:endParaRPr b="1" sz="1500">
              <a:solidFill>
                <a:schemeClr val="dk1"/>
              </a:solidFill>
              <a:latin typeface="Noto Sans KR"/>
              <a:ea typeface="Noto Sans KR"/>
              <a:cs typeface="Noto Sans KR"/>
              <a:sym typeface="Noto Sans K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